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66" r:id="rId3"/>
    <p:sldId id="280" r:id="rId4"/>
    <p:sldId id="320" r:id="rId5"/>
    <p:sldId id="311" r:id="rId6"/>
    <p:sldId id="319" r:id="rId7"/>
    <p:sldId id="322" r:id="rId8"/>
    <p:sldId id="323" r:id="rId9"/>
    <p:sldId id="324" r:id="rId10"/>
    <p:sldId id="321" r:id="rId11"/>
    <p:sldId id="318" r:id="rId12"/>
    <p:sldId id="326" r:id="rId13"/>
    <p:sldId id="327" r:id="rId14"/>
    <p:sldId id="314" r:id="rId15"/>
    <p:sldId id="312" r:id="rId16"/>
    <p:sldId id="313" r:id="rId17"/>
    <p:sldId id="310" r:id="rId18"/>
    <p:sldId id="302" r:id="rId19"/>
    <p:sldId id="304" r:id="rId20"/>
    <p:sldId id="300" r:id="rId21"/>
    <p:sldId id="301" r:id="rId22"/>
    <p:sldId id="303" r:id="rId23"/>
    <p:sldId id="306" r:id="rId24"/>
    <p:sldId id="305" r:id="rId25"/>
    <p:sldId id="307" r:id="rId26"/>
    <p:sldId id="268" r:id="rId27"/>
    <p:sldId id="274" r:id="rId28"/>
    <p:sldId id="316" r:id="rId29"/>
    <p:sldId id="270" r:id="rId30"/>
    <p:sldId id="290" r:id="rId31"/>
    <p:sldId id="291" r:id="rId32"/>
    <p:sldId id="317" r:id="rId33"/>
    <p:sldId id="293" r:id="rId34"/>
    <p:sldId id="328" r:id="rId35"/>
    <p:sldId id="298" r:id="rId36"/>
    <p:sldId id="295" r:id="rId37"/>
    <p:sldId id="299" r:id="rId38"/>
    <p:sldId id="329" r:id="rId39"/>
    <p:sldId id="296" r:id="rId40"/>
    <p:sldId id="297" r:id="rId41"/>
    <p:sldId id="308" r:id="rId42"/>
  </p:sldIdLst>
  <p:sldSz cx="12192000" cy="6858000"/>
  <p:notesSz cx="6858000" cy="14573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B3F4"/>
    <a:srgbClr val="5ADCF7"/>
    <a:srgbClr val="65A3F0"/>
    <a:srgbClr val="7FCBFF"/>
    <a:srgbClr val="839DB6"/>
    <a:srgbClr val="3C6F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8435" autoAdjust="0"/>
  </p:normalViewPr>
  <p:slideViewPr>
    <p:cSldViewPr snapToGrid="0">
      <p:cViewPr varScale="1">
        <p:scale>
          <a:sx n="35" d="100"/>
          <a:sy n="35" d="100"/>
        </p:scale>
        <p:origin x="135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245F96-413E-4C7A-AFC4-126EB3FF095F}" type="doc">
      <dgm:prSet loTypeId="urn:microsoft.com/office/officeart/2005/8/layout/hChevron3" loCatId="process" qsTypeId="urn:microsoft.com/office/officeart/2005/8/quickstyle/simple1" qsCatId="simple" csTypeId="urn:microsoft.com/office/officeart/2005/8/colors/accent1_2" csCatId="accent1" phldr="1"/>
      <dgm:spPr/>
    </dgm:pt>
    <dgm:pt modelId="{FF527670-C30E-46D5-84B4-C1D33CF6A0AB}">
      <dgm:prSet phldrT="[Text]" phldr="0"/>
      <dgm:spPr>
        <a:solidFill>
          <a:srgbClr val="3C6FA8"/>
        </a:solidFill>
      </dgm:spPr>
      <dgm:t>
        <a:bodyPr/>
        <a:lstStyle/>
        <a:p>
          <a:pPr rtl="0"/>
          <a:r>
            <a:rPr lang="en-US" b="1" i="0" u="none" strike="noStrike" cap="none" baseline="0" noProof="0">
              <a:solidFill>
                <a:srgbClr val="010000"/>
              </a:solidFill>
              <a:latin typeface="Calibri"/>
              <a:cs typeface="Calibri Light"/>
            </a:rPr>
            <a:t>2000 </a:t>
          </a:r>
          <a:r>
            <a:rPr lang="en-US" b="1" i="0" u="none" strike="noStrike" cap="none" baseline="0" noProof="0" err="1">
              <a:solidFill>
                <a:srgbClr val="010000"/>
              </a:solidFill>
              <a:latin typeface="Calibri"/>
              <a:cs typeface="Calibri Light"/>
            </a:rPr>
            <a:t>Virtualisation</a:t>
          </a:r>
          <a:endParaRPr lang="en-US" b="1" i="0" u="none" strike="noStrike" cap="none" baseline="0" noProof="0">
            <a:solidFill>
              <a:srgbClr val="010000"/>
            </a:solidFill>
            <a:latin typeface="Calibri"/>
            <a:cs typeface="Calibri Light"/>
          </a:endParaRPr>
        </a:p>
      </dgm:t>
    </dgm:pt>
    <dgm:pt modelId="{51F307C8-1C43-4C99-A2D3-B830EA56214B}" type="parTrans" cxnId="{5E8EB436-29B0-4AD5-AF93-256CE6379504}">
      <dgm:prSet/>
      <dgm:spPr/>
      <dgm:t>
        <a:bodyPr/>
        <a:lstStyle/>
        <a:p>
          <a:endParaRPr lang="en-GB"/>
        </a:p>
      </dgm:t>
    </dgm:pt>
    <dgm:pt modelId="{BF4BC652-8CF3-4752-B75A-B52BFA92E144}" type="sibTrans" cxnId="{5E8EB436-29B0-4AD5-AF93-256CE6379504}">
      <dgm:prSet/>
      <dgm:spPr/>
      <dgm:t>
        <a:bodyPr/>
        <a:lstStyle/>
        <a:p>
          <a:endParaRPr lang="en-GB"/>
        </a:p>
      </dgm:t>
    </dgm:pt>
    <dgm:pt modelId="{1F2C77BD-A15B-46AF-AC45-BA36AB54396D}">
      <dgm:prSet phldrT="[Text]" phldr="0"/>
      <dgm:spPr>
        <a:solidFill>
          <a:srgbClr val="3C6FA8"/>
        </a:solidFill>
      </dgm:spPr>
      <dgm:t>
        <a:bodyPr/>
        <a:lstStyle/>
        <a:p>
          <a:pPr rtl="0"/>
          <a:r>
            <a:rPr lang="en-US" b="1">
              <a:latin typeface="Calibri"/>
              <a:cs typeface="Calibri"/>
            </a:rPr>
            <a:t>2006 Amazon EC2</a:t>
          </a:r>
        </a:p>
      </dgm:t>
    </dgm:pt>
    <dgm:pt modelId="{196A1237-F42D-4ED4-B3EA-0E9F34D2B32B}" type="parTrans" cxnId="{6F73AA0E-2ABA-4960-8506-E5F10C2CB9BB}">
      <dgm:prSet/>
      <dgm:spPr/>
      <dgm:t>
        <a:bodyPr/>
        <a:lstStyle/>
        <a:p>
          <a:endParaRPr lang="en-GB"/>
        </a:p>
      </dgm:t>
    </dgm:pt>
    <dgm:pt modelId="{C497C80B-D15F-4C54-93BE-F4244B77AEB1}" type="sibTrans" cxnId="{6F73AA0E-2ABA-4960-8506-E5F10C2CB9BB}">
      <dgm:prSet/>
      <dgm:spPr/>
      <dgm:t>
        <a:bodyPr/>
        <a:lstStyle/>
        <a:p>
          <a:endParaRPr lang="en-GB"/>
        </a:p>
      </dgm:t>
    </dgm:pt>
    <dgm:pt modelId="{F154FF10-897C-433B-AE83-3F9174B61000}">
      <dgm:prSet phldrT="[Text]" phldr="0"/>
      <dgm:spPr>
        <a:solidFill>
          <a:srgbClr val="3C6FA8"/>
        </a:solidFill>
      </dgm:spPr>
      <dgm:t>
        <a:bodyPr/>
        <a:lstStyle/>
        <a:p>
          <a:pPr rtl="0"/>
          <a:r>
            <a:rPr lang="en-US" b="1">
              <a:latin typeface="Calibri"/>
              <a:cs typeface="Calibri"/>
            </a:rPr>
            <a:t>2010 Microsoft Azure</a:t>
          </a:r>
        </a:p>
      </dgm:t>
    </dgm:pt>
    <dgm:pt modelId="{81C67195-1EE8-4851-9F5D-56E10C0F5460}" type="parTrans" cxnId="{A52D484B-CEFC-4BAA-99BA-4A54BEA8D036}">
      <dgm:prSet/>
      <dgm:spPr/>
      <dgm:t>
        <a:bodyPr/>
        <a:lstStyle/>
        <a:p>
          <a:endParaRPr lang="en-GB"/>
        </a:p>
      </dgm:t>
    </dgm:pt>
    <dgm:pt modelId="{71D7D216-3011-4854-B289-7BF93210435D}" type="sibTrans" cxnId="{A52D484B-CEFC-4BAA-99BA-4A54BEA8D036}">
      <dgm:prSet/>
      <dgm:spPr/>
      <dgm:t>
        <a:bodyPr/>
        <a:lstStyle/>
        <a:p>
          <a:endParaRPr lang="en-GB"/>
        </a:p>
      </dgm:t>
    </dgm:pt>
    <dgm:pt modelId="{F52EFA85-FA50-424F-BE87-78EABA70B025}">
      <dgm:prSet phldrT="[Text]" phldr="0"/>
      <dgm:spPr>
        <a:solidFill>
          <a:srgbClr val="3C6FA8"/>
        </a:solidFill>
      </dgm:spPr>
      <dgm:t>
        <a:bodyPr/>
        <a:lstStyle/>
        <a:p>
          <a:pPr rtl="0"/>
          <a:r>
            <a:rPr lang="en-US" b="1">
              <a:latin typeface="Calibri"/>
              <a:cs typeface="Calibri"/>
            </a:rPr>
            <a:t>2016 Serverless</a:t>
          </a:r>
        </a:p>
      </dgm:t>
    </dgm:pt>
    <dgm:pt modelId="{8E49906F-BB1E-440E-9D5E-05714F9366D8}" type="parTrans" cxnId="{2B4DF072-942A-41A7-BA5C-EFE719CD32CD}">
      <dgm:prSet/>
      <dgm:spPr/>
      <dgm:t>
        <a:bodyPr/>
        <a:lstStyle/>
        <a:p>
          <a:endParaRPr lang="en-GB"/>
        </a:p>
      </dgm:t>
    </dgm:pt>
    <dgm:pt modelId="{8905B163-3B09-4C08-80DF-DEDBC007A396}" type="sibTrans" cxnId="{2B4DF072-942A-41A7-BA5C-EFE719CD32CD}">
      <dgm:prSet/>
      <dgm:spPr/>
      <dgm:t>
        <a:bodyPr/>
        <a:lstStyle/>
        <a:p>
          <a:endParaRPr lang="en-GB"/>
        </a:p>
      </dgm:t>
    </dgm:pt>
    <dgm:pt modelId="{F1E0D1BF-4DA7-4FBA-AE81-265D7E03279A}">
      <dgm:prSet phldrT="[Text]" phldr="0"/>
      <dgm:spPr>
        <a:solidFill>
          <a:srgbClr val="3C6FA8"/>
        </a:solidFill>
      </dgm:spPr>
      <dgm:t>
        <a:bodyPr/>
        <a:lstStyle/>
        <a:p>
          <a:pPr rtl="0"/>
          <a:r>
            <a:rPr lang="en-US" b="1">
              <a:latin typeface="Calibri"/>
              <a:cs typeface="Calibri"/>
            </a:rPr>
            <a:t>2012 Google Cloud</a:t>
          </a:r>
        </a:p>
      </dgm:t>
    </dgm:pt>
    <dgm:pt modelId="{EDAC5891-0F83-43F6-95CA-B6CDBD2C726D}" type="parTrans" cxnId="{DA2EF69E-E69A-4DBA-8AFA-AC20E1EF3F72}">
      <dgm:prSet/>
      <dgm:spPr/>
      <dgm:t>
        <a:bodyPr/>
        <a:lstStyle/>
        <a:p>
          <a:endParaRPr lang="en-GB"/>
        </a:p>
      </dgm:t>
    </dgm:pt>
    <dgm:pt modelId="{40DA8635-817E-4F7B-8F50-1F15D702A24E}" type="sibTrans" cxnId="{DA2EF69E-E69A-4DBA-8AFA-AC20E1EF3F72}">
      <dgm:prSet/>
      <dgm:spPr/>
      <dgm:t>
        <a:bodyPr/>
        <a:lstStyle/>
        <a:p>
          <a:endParaRPr lang="en-GB"/>
        </a:p>
      </dgm:t>
    </dgm:pt>
    <dgm:pt modelId="{BD45561E-F505-41CF-9DFC-4DC6FE0320E2}">
      <dgm:prSet phldrT="[Text]" phldr="0"/>
      <dgm:spPr>
        <a:solidFill>
          <a:srgbClr val="3C6FA8"/>
        </a:solidFill>
      </dgm:spPr>
      <dgm:t>
        <a:bodyPr/>
        <a:lstStyle/>
        <a:p>
          <a:pPr rtl="0"/>
          <a:r>
            <a:rPr lang="en-US" b="1">
              <a:latin typeface="Calibri"/>
              <a:cs typeface="Calibri"/>
            </a:rPr>
            <a:t>2008 Google App Engine</a:t>
          </a:r>
        </a:p>
      </dgm:t>
    </dgm:pt>
    <dgm:pt modelId="{61E2D34D-A7CC-436A-91AE-F50BB2194439}" type="parTrans" cxnId="{D6FBE8AE-D91B-4115-A219-F90B135748AA}">
      <dgm:prSet/>
      <dgm:spPr/>
      <dgm:t>
        <a:bodyPr/>
        <a:lstStyle/>
        <a:p>
          <a:endParaRPr lang="en-GB"/>
        </a:p>
      </dgm:t>
    </dgm:pt>
    <dgm:pt modelId="{DD52E546-DAEC-4D6C-9E7C-B86450F1395C}" type="sibTrans" cxnId="{D6FBE8AE-D91B-4115-A219-F90B135748AA}">
      <dgm:prSet/>
      <dgm:spPr/>
      <dgm:t>
        <a:bodyPr/>
        <a:lstStyle/>
        <a:p>
          <a:endParaRPr lang="en-GB"/>
        </a:p>
      </dgm:t>
    </dgm:pt>
    <dgm:pt modelId="{E22CA963-BC7C-424E-8AED-5C4503CA93B9}" type="pres">
      <dgm:prSet presAssocID="{9E245F96-413E-4C7A-AFC4-126EB3FF095F}" presName="Name0" presStyleCnt="0">
        <dgm:presLayoutVars>
          <dgm:dir/>
          <dgm:resizeHandles val="exact"/>
        </dgm:presLayoutVars>
      </dgm:prSet>
      <dgm:spPr/>
    </dgm:pt>
    <dgm:pt modelId="{717280C4-B58D-4F2F-B476-618AB60DE3EC}" type="pres">
      <dgm:prSet presAssocID="{FF527670-C30E-46D5-84B4-C1D33CF6A0AB}" presName="parTxOnly" presStyleLbl="node1" presStyleIdx="0" presStyleCnt="6">
        <dgm:presLayoutVars>
          <dgm:bulletEnabled val="1"/>
        </dgm:presLayoutVars>
      </dgm:prSet>
      <dgm:spPr/>
    </dgm:pt>
    <dgm:pt modelId="{BF8413B6-08B6-47D2-A8D8-E925EF76E5CC}" type="pres">
      <dgm:prSet presAssocID="{BF4BC652-8CF3-4752-B75A-B52BFA92E144}" presName="parSpace" presStyleCnt="0"/>
      <dgm:spPr/>
    </dgm:pt>
    <dgm:pt modelId="{8E4E3B91-5202-4FF9-BBB0-324FABF335A9}" type="pres">
      <dgm:prSet presAssocID="{1F2C77BD-A15B-46AF-AC45-BA36AB54396D}" presName="parTxOnly" presStyleLbl="node1" presStyleIdx="1" presStyleCnt="6">
        <dgm:presLayoutVars>
          <dgm:bulletEnabled val="1"/>
        </dgm:presLayoutVars>
      </dgm:prSet>
      <dgm:spPr/>
    </dgm:pt>
    <dgm:pt modelId="{B46B97E2-4912-4FA5-B29E-407894AF2536}" type="pres">
      <dgm:prSet presAssocID="{C497C80B-D15F-4C54-93BE-F4244B77AEB1}" presName="parSpace" presStyleCnt="0"/>
      <dgm:spPr/>
    </dgm:pt>
    <dgm:pt modelId="{F56DC16A-E5E8-48BB-9429-7C3C9C939805}" type="pres">
      <dgm:prSet presAssocID="{BD45561E-F505-41CF-9DFC-4DC6FE0320E2}" presName="parTxOnly" presStyleLbl="node1" presStyleIdx="2" presStyleCnt="6">
        <dgm:presLayoutVars>
          <dgm:bulletEnabled val="1"/>
        </dgm:presLayoutVars>
      </dgm:prSet>
      <dgm:spPr/>
    </dgm:pt>
    <dgm:pt modelId="{E15F2D32-5864-4486-B8A9-2164ED0EA60F}" type="pres">
      <dgm:prSet presAssocID="{DD52E546-DAEC-4D6C-9E7C-B86450F1395C}" presName="parSpace" presStyleCnt="0"/>
      <dgm:spPr/>
    </dgm:pt>
    <dgm:pt modelId="{2B62DA2A-B9C5-444F-B468-D96FA9DC72D9}" type="pres">
      <dgm:prSet presAssocID="{F154FF10-897C-433B-AE83-3F9174B61000}" presName="parTxOnly" presStyleLbl="node1" presStyleIdx="3" presStyleCnt="6">
        <dgm:presLayoutVars>
          <dgm:bulletEnabled val="1"/>
        </dgm:presLayoutVars>
      </dgm:prSet>
      <dgm:spPr/>
    </dgm:pt>
    <dgm:pt modelId="{D40D4DB8-1002-40E7-B5C4-3A41B3038325}" type="pres">
      <dgm:prSet presAssocID="{71D7D216-3011-4854-B289-7BF93210435D}" presName="parSpace" presStyleCnt="0"/>
      <dgm:spPr/>
    </dgm:pt>
    <dgm:pt modelId="{9DAF6BB7-FB9A-44A7-BC3F-EDB7B1EE73C7}" type="pres">
      <dgm:prSet presAssocID="{F1E0D1BF-4DA7-4FBA-AE81-265D7E03279A}" presName="parTxOnly" presStyleLbl="node1" presStyleIdx="4" presStyleCnt="6">
        <dgm:presLayoutVars>
          <dgm:bulletEnabled val="1"/>
        </dgm:presLayoutVars>
      </dgm:prSet>
      <dgm:spPr/>
    </dgm:pt>
    <dgm:pt modelId="{0CD3758C-8A65-47CA-A54E-A12905CB7C4B}" type="pres">
      <dgm:prSet presAssocID="{40DA8635-817E-4F7B-8F50-1F15D702A24E}" presName="parSpace" presStyleCnt="0"/>
      <dgm:spPr/>
    </dgm:pt>
    <dgm:pt modelId="{52FA0B22-0AD7-4075-BF99-ADAEDE04EE5D}" type="pres">
      <dgm:prSet presAssocID="{F52EFA85-FA50-424F-BE87-78EABA70B025}" presName="parTxOnly" presStyleLbl="node1" presStyleIdx="5" presStyleCnt="6">
        <dgm:presLayoutVars>
          <dgm:bulletEnabled val="1"/>
        </dgm:presLayoutVars>
      </dgm:prSet>
      <dgm:spPr/>
    </dgm:pt>
  </dgm:ptLst>
  <dgm:cxnLst>
    <dgm:cxn modelId="{ACB27E00-3A74-4DEE-9521-03654B56B5CC}" type="presOf" srcId="{F154FF10-897C-433B-AE83-3F9174B61000}" destId="{2B62DA2A-B9C5-444F-B468-D96FA9DC72D9}" srcOrd="0" destOrd="0" presId="urn:microsoft.com/office/officeart/2005/8/layout/hChevron3"/>
    <dgm:cxn modelId="{6F73AA0E-2ABA-4960-8506-E5F10C2CB9BB}" srcId="{9E245F96-413E-4C7A-AFC4-126EB3FF095F}" destId="{1F2C77BD-A15B-46AF-AC45-BA36AB54396D}" srcOrd="1" destOrd="0" parTransId="{196A1237-F42D-4ED4-B3EA-0E9F34D2B32B}" sibTransId="{C497C80B-D15F-4C54-93BE-F4244B77AEB1}"/>
    <dgm:cxn modelId="{5E8EB436-29B0-4AD5-AF93-256CE6379504}" srcId="{9E245F96-413E-4C7A-AFC4-126EB3FF095F}" destId="{FF527670-C30E-46D5-84B4-C1D33CF6A0AB}" srcOrd="0" destOrd="0" parTransId="{51F307C8-1C43-4C99-A2D3-B830EA56214B}" sibTransId="{BF4BC652-8CF3-4752-B75A-B52BFA92E144}"/>
    <dgm:cxn modelId="{27939038-D1D3-4148-9129-175A76B13E8A}" type="presOf" srcId="{BD45561E-F505-41CF-9DFC-4DC6FE0320E2}" destId="{F56DC16A-E5E8-48BB-9429-7C3C9C939805}" srcOrd="0" destOrd="0" presId="urn:microsoft.com/office/officeart/2005/8/layout/hChevron3"/>
    <dgm:cxn modelId="{A52D484B-CEFC-4BAA-99BA-4A54BEA8D036}" srcId="{9E245F96-413E-4C7A-AFC4-126EB3FF095F}" destId="{F154FF10-897C-433B-AE83-3F9174B61000}" srcOrd="3" destOrd="0" parTransId="{81C67195-1EE8-4851-9F5D-56E10C0F5460}" sibTransId="{71D7D216-3011-4854-B289-7BF93210435D}"/>
    <dgm:cxn modelId="{6333CE6D-14EB-4F5B-AA66-A053AAE46553}" type="presOf" srcId="{9E245F96-413E-4C7A-AFC4-126EB3FF095F}" destId="{E22CA963-BC7C-424E-8AED-5C4503CA93B9}" srcOrd="0" destOrd="0" presId="urn:microsoft.com/office/officeart/2005/8/layout/hChevron3"/>
    <dgm:cxn modelId="{2B4DF072-942A-41A7-BA5C-EFE719CD32CD}" srcId="{9E245F96-413E-4C7A-AFC4-126EB3FF095F}" destId="{F52EFA85-FA50-424F-BE87-78EABA70B025}" srcOrd="5" destOrd="0" parTransId="{8E49906F-BB1E-440E-9D5E-05714F9366D8}" sibTransId="{8905B163-3B09-4C08-80DF-DEDBC007A396}"/>
    <dgm:cxn modelId="{60305C8E-8D3B-45B9-A711-90EEBC02CAB5}" type="presOf" srcId="{F1E0D1BF-4DA7-4FBA-AE81-265D7E03279A}" destId="{9DAF6BB7-FB9A-44A7-BC3F-EDB7B1EE73C7}" srcOrd="0" destOrd="0" presId="urn:microsoft.com/office/officeart/2005/8/layout/hChevron3"/>
    <dgm:cxn modelId="{DA2EF69E-E69A-4DBA-8AFA-AC20E1EF3F72}" srcId="{9E245F96-413E-4C7A-AFC4-126EB3FF095F}" destId="{F1E0D1BF-4DA7-4FBA-AE81-265D7E03279A}" srcOrd="4" destOrd="0" parTransId="{EDAC5891-0F83-43F6-95CA-B6CDBD2C726D}" sibTransId="{40DA8635-817E-4F7B-8F50-1F15D702A24E}"/>
    <dgm:cxn modelId="{D6FBE8AE-D91B-4115-A219-F90B135748AA}" srcId="{9E245F96-413E-4C7A-AFC4-126EB3FF095F}" destId="{BD45561E-F505-41CF-9DFC-4DC6FE0320E2}" srcOrd="2" destOrd="0" parTransId="{61E2D34D-A7CC-436A-91AE-F50BB2194439}" sibTransId="{DD52E546-DAEC-4D6C-9E7C-B86450F1395C}"/>
    <dgm:cxn modelId="{CAB8D0B1-A05C-436F-B4DC-08A2626C4633}" type="presOf" srcId="{FF527670-C30E-46D5-84B4-C1D33CF6A0AB}" destId="{717280C4-B58D-4F2F-B476-618AB60DE3EC}" srcOrd="0" destOrd="0" presId="urn:microsoft.com/office/officeart/2005/8/layout/hChevron3"/>
    <dgm:cxn modelId="{0ED949D2-A3FB-4B86-A99A-0DBF43723671}" type="presOf" srcId="{1F2C77BD-A15B-46AF-AC45-BA36AB54396D}" destId="{8E4E3B91-5202-4FF9-BBB0-324FABF335A9}" srcOrd="0" destOrd="0" presId="urn:microsoft.com/office/officeart/2005/8/layout/hChevron3"/>
    <dgm:cxn modelId="{970225F0-EB0C-49B6-90B2-3B3117801AF2}" type="presOf" srcId="{F52EFA85-FA50-424F-BE87-78EABA70B025}" destId="{52FA0B22-0AD7-4075-BF99-ADAEDE04EE5D}" srcOrd="0" destOrd="0" presId="urn:microsoft.com/office/officeart/2005/8/layout/hChevron3"/>
    <dgm:cxn modelId="{AA96BFF5-CF92-48E0-B9BD-05FADE9B7B5C}" type="presParOf" srcId="{E22CA963-BC7C-424E-8AED-5C4503CA93B9}" destId="{717280C4-B58D-4F2F-B476-618AB60DE3EC}" srcOrd="0" destOrd="0" presId="urn:microsoft.com/office/officeart/2005/8/layout/hChevron3"/>
    <dgm:cxn modelId="{EA0EC409-1BF2-4581-8AA1-B60F7792CC25}" type="presParOf" srcId="{E22CA963-BC7C-424E-8AED-5C4503CA93B9}" destId="{BF8413B6-08B6-47D2-A8D8-E925EF76E5CC}" srcOrd="1" destOrd="0" presId="urn:microsoft.com/office/officeart/2005/8/layout/hChevron3"/>
    <dgm:cxn modelId="{ABB5F40F-0888-4BDD-B22A-C5A91ED26CAD}" type="presParOf" srcId="{E22CA963-BC7C-424E-8AED-5C4503CA93B9}" destId="{8E4E3B91-5202-4FF9-BBB0-324FABF335A9}" srcOrd="2" destOrd="0" presId="urn:microsoft.com/office/officeart/2005/8/layout/hChevron3"/>
    <dgm:cxn modelId="{ABD38B63-FD81-445F-9935-B4FA32428AA3}" type="presParOf" srcId="{E22CA963-BC7C-424E-8AED-5C4503CA93B9}" destId="{B46B97E2-4912-4FA5-B29E-407894AF2536}" srcOrd="3" destOrd="0" presId="urn:microsoft.com/office/officeart/2005/8/layout/hChevron3"/>
    <dgm:cxn modelId="{C5B74237-2DB3-42E6-8DE3-BE4165831BCE}" type="presParOf" srcId="{E22CA963-BC7C-424E-8AED-5C4503CA93B9}" destId="{F56DC16A-E5E8-48BB-9429-7C3C9C939805}" srcOrd="4" destOrd="0" presId="urn:microsoft.com/office/officeart/2005/8/layout/hChevron3"/>
    <dgm:cxn modelId="{2267D7E6-6FEA-40AA-8F13-74BA36AF478F}" type="presParOf" srcId="{E22CA963-BC7C-424E-8AED-5C4503CA93B9}" destId="{E15F2D32-5864-4486-B8A9-2164ED0EA60F}" srcOrd="5" destOrd="0" presId="urn:microsoft.com/office/officeart/2005/8/layout/hChevron3"/>
    <dgm:cxn modelId="{EEB5158D-8267-4E80-9B1C-2395478EDAB3}" type="presParOf" srcId="{E22CA963-BC7C-424E-8AED-5C4503CA93B9}" destId="{2B62DA2A-B9C5-444F-B468-D96FA9DC72D9}" srcOrd="6" destOrd="0" presId="urn:microsoft.com/office/officeart/2005/8/layout/hChevron3"/>
    <dgm:cxn modelId="{3C2A442D-18C0-40D2-BEB3-CBBB5B43FA9A}" type="presParOf" srcId="{E22CA963-BC7C-424E-8AED-5C4503CA93B9}" destId="{D40D4DB8-1002-40E7-B5C4-3A41B3038325}" srcOrd="7" destOrd="0" presId="urn:microsoft.com/office/officeart/2005/8/layout/hChevron3"/>
    <dgm:cxn modelId="{CB446C71-A2AD-47E1-990F-CD4DB02A147B}" type="presParOf" srcId="{E22CA963-BC7C-424E-8AED-5C4503CA93B9}" destId="{9DAF6BB7-FB9A-44A7-BC3F-EDB7B1EE73C7}" srcOrd="8" destOrd="0" presId="urn:microsoft.com/office/officeart/2005/8/layout/hChevron3"/>
    <dgm:cxn modelId="{DD4DE5F1-5933-48B2-9E58-58FBBC1C522B}" type="presParOf" srcId="{E22CA963-BC7C-424E-8AED-5C4503CA93B9}" destId="{0CD3758C-8A65-47CA-A54E-A12905CB7C4B}" srcOrd="9" destOrd="0" presId="urn:microsoft.com/office/officeart/2005/8/layout/hChevron3"/>
    <dgm:cxn modelId="{2D0750C0-6AFA-4BCB-AD7F-B2C3B2D2B904}" type="presParOf" srcId="{E22CA963-BC7C-424E-8AED-5C4503CA93B9}" destId="{52FA0B22-0AD7-4075-BF99-ADAEDE04EE5D}" srcOrd="10"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280C4-B58D-4F2F-B476-618AB60DE3EC}">
      <dsp:nvSpPr>
        <dsp:cNvPr id="0" name=""/>
        <dsp:cNvSpPr/>
      </dsp:nvSpPr>
      <dsp:spPr>
        <a:xfrm>
          <a:off x="1350" y="1034133"/>
          <a:ext cx="2211717" cy="884687"/>
        </a:xfrm>
        <a:prstGeom prst="homePlate">
          <a:avLst/>
        </a:prstGeom>
        <a:solidFill>
          <a:srgbClr val="3C6FA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rtl="0">
            <a:lnSpc>
              <a:spcPct val="90000"/>
            </a:lnSpc>
            <a:spcBef>
              <a:spcPct val="0"/>
            </a:spcBef>
            <a:spcAft>
              <a:spcPct val="35000"/>
            </a:spcAft>
            <a:buNone/>
          </a:pPr>
          <a:r>
            <a:rPr lang="en-US" sz="1800" b="1" i="0" u="none" strike="noStrike" kern="1200" cap="none" baseline="0" noProof="0">
              <a:solidFill>
                <a:srgbClr val="010000"/>
              </a:solidFill>
              <a:latin typeface="Calibri"/>
              <a:cs typeface="Calibri Light"/>
            </a:rPr>
            <a:t>2000 </a:t>
          </a:r>
          <a:r>
            <a:rPr lang="en-US" sz="1800" b="1" i="0" u="none" strike="noStrike" kern="1200" cap="none" baseline="0" noProof="0" err="1">
              <a:solidFill>
                <a:srgbClr val="010000"/>
              </a:solidFill>
              <a:latin typeface="Calibri"/>
              <a:cs typeface="Calibri Light"/>
            </a:rPr>
            <a:t>Virtualisation</a:t>
          </a:r>
          <a:endParaRPr lang="en-US" sz="1800" b="1" i="0" u="none" strike="noStrike" kern="1200" cap="none" baseline="0" noProof="0">
            <a:solidFill>
              <a:srgbClr val="010000"/>
            </a:solidFill>
            <a:latin typeface="Calibri"/>
            <a:cs typeface="Calibri Light"/>
          </a:endParaRPr>
        </a:p>
      </dsp:txBody>
      <dsp:txXfrm>
        <a:off x="1350" y="1034133"/>
        <a:ext cx="1990545" cy="884687"/>
      </dsp:txXfrm>
    </dsp:sp>
    <dsp:sp modelId="{8E4E3B91-5202-4FF9-BBB0-324FABF335A9}">
      <dsp:nvSpPr>
        <dsp:cNvPr id="0" name=""/>
        <dsp:cNvSpPr/>
      </dsp:nvSpPr>
      <dsp:spPr>
        <a:xfrm>
          <a:off x="1770724" y="1034133"/>
          <a:ext cx="2211717" cy="884687"/>
        </a:xfrm>
        <a:prstGeom prst="chevron">
          <a:avLst/>
        </a:prstGeom>
        <a:solidFill>
          <a:srgbClr val="3C6FA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rtl="0">
            <a:lnSpc>
              <a:spcPct val="90000"/>
            </a:lnSpc>
            <a:spcBef>
              <a:spcPct val="0"/>
            </a:spcBef>
            <a:spcAft>
              <a:spcPct val="35000"/>
            </a:spcAft>
            <a:buNone/>
          </a:pPr>
          <a:r>
            <a:rPr lang="en-US" sz="1800" b="1" kern="1200">
              <a:latin typeface="Calibri"/>
              <a:cs typeface="Calibri"/>
            </a:rPr>
            <a:t>2006 Amazon EC2</a:t>
          </a:r>
        </a:p>
      </dsp:txBody>
      <dsp:txXfrm>
        <a:off x="2213068" y="1034133"/>
        <a:ext cx="1327030" cy="884687"/>
      </dsp:txXfrm>
    </dsp:sp>
    <dsp:sp modelId="{F56DC16A-E5E8-48BB-9429-7C3C9C939805}">
      <dsp:nvSpPr>
        <dsp:cNvPr id="0" name=""/>
        <dsp:cNvSpPr/>
      </dsp:nvSpPr>
      <dsp:spPr>
        <a:xfrm>
          <a:off x="3540098" y="1034133"/>
          <a:ext cx="2211717" cy="884687"/>
        </a:xfrm>
        <a:prstGeom prst="chevron">
          <a:avLst/>
        </a:prstGeom>
        <a:solidFill>
          <a:srgbClr val="3C6FA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rtl="0">
            <a:lnSpc>
              <a:spcPct val="90000"/>
            </a:lnSpc>
            <a:spcBef>
              <a:spcPct val="0"/>
            </a:spcBef>
            <a:spcAft>
              <a:spcPct val="35000"/>
            </a:spcAft>
            <a:buNone/>
          </a:pPr>
          <a:r>
            <a:rPr lang="en-US" sz="1800" b="1" kern="1200">
              <a:latin typeface="Calibri"/>
              <a:cs typeface="Calibri"/>
            </a:rPr>
            <a:t>2008 Google App Engine</a:t>
          </a:r>
        </a:p>
      </dsp:txBody>
      <dsp:txXfrm>
        <a:off x="3982442" y="1034133"/>
        <a:ext cx="1327030" cy="884687"/>
      </dsp:txXfrm>
    </dsp:sp>
    <dsp:sp modelId="{2B62DA2A-B9C5-444F-B468-D96FA9DC72D9}">
      <dsp:nvSpPr>
        <dsp:cNvPr id="0" name=""/>
        <dsp:cNvSpPr/>
      </dsp:nvSpPr>
      <dsp:spPr>
        <a:xfrm>
          <a:off x="5309472" y="1034133"/>
          <a:ext cx="2211717" cy="884687"/>
        </a:xfrm>
        <a:prstGeom prst="chevron">
          <a:avLst/>
        </a:prstGeom>
        <a:solidFill>
          <a:srgbClr val="3C6FA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rtl="0">
            <a:lnSpc>
              <a:spcPct val="90000"/>
            </a:lnSpc>
            <a:spcBef>
              <a:spcPct val="0"/>
            </a:spcBef>
            <a:spcAft>
              <a:spcPct val="35000"/>
            </a:spcAft>
            <a:buNone/>
          </a:pPr>
          <a:r>
            <a:rPr lang="en-US" sz="1800" b="1" kern="1200">
              <a:latin typeface="Calibri"/>
              <a:cs typeface="Calibri"/>
            </a:rPr>
            <a:t>2010 Microsoft Azure</a:t>
          </a:r>
        </a:p>
      </dsp:txBody>
      <dsp:txXfrm>
        <a:off x="5751816" y="1034133"/>
        <a:ext cx="1327030" cy="884687"/>
      </dsp:txXfrm>
    </dsp:sp>
    <dsp:sp modelId="{9DAF6BB7-FB9A-44A7-BC3F-EDB7B1EE73C7}">
      <dsp:nvSpPr>
        <dsp:cNvPr id="0" name=""/>
        <dsp:cNvSpPr/>
      </dsp:nvSpPr>
      <dsp:spPr>
        <a:xfrm>
          <a:off x="7078846" y="1034133"/>
          <a:ext cx="2211717" cy="884687"/>
        </a:xfrm>
        <a:prstGeom prst="chevron">
          <a:avLst/>
        </a:prstGeom>
        <a:solidFill>
          <a:srgbClr val="3C6FA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rtl="0">
            <a:lnSpc>
              <a:spcPct val="90000"/>
            </a:lnSpc>
            <a:spcBef>
              <a:spcPct val="0"/>
            </a:spcBef>
            <a:spcAft>
              <a:spcPct val="35000"/>
            </a:spcAft>
            <a:buNone/>
          </a:pPr>
          <a:r>
            <a:rPr lang="en-US" sz="1800" b="1" kern="1200">
              <a:latin typeface="Calibri"/>
              <a:cs typeface="Calibri"/>
            </a:rPr>
            <a:t>2012 Google Cloud</a:t>
          </a:r>
        </a:p>
      </dsp:txBody>
      <dsp:txXfrm>
        <a:off x="7521190" y="1034133"/>
        <a:ext cx="1327030" cy="884687"/>
      </dsp:txXfrm>
    </dsp:sp>
    <dsp:sp modelId="{52FA0B22-0AD7-4075-BF99-ADAEDE04EE5D}">
      <dsp:nvSpPr>
        <dsp:cNvPr id="0" name=""/>
        <dsp:cNvSpPr/>
      </dsp:nvSpPr>
      <dsp:spPr>
        <a:xfrm>
          <a:off x="8848221" y="1034133"/>
          <a:ext cx="2211717" cy="884687"/>
        </a:xfrm>
        <a:prstGeom prst="chevron">
          <a:avLst/>
        </a:prstGeom>
        <a:solidFill>
          <a:srgbClr val="3C6FA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rtl="0">
            <a:lnSpc>
              <a:spcPct val="90000"/>
            </a:lnSpc>
            <a:spcBef>
              <a:spcPct val="0"/>
            </a:spcBef>
            <a:spcAft>
              <a:spcPct val="35000"/>
            </a:spcAft>
            <a:buNone/>
          </a:pPr>
          <a:r>
            <a:rPr lang="en-US" sz="1800" b="1" kern="1200">
              <a:latin typeface="Calibri"/>
              <a:cs typeface="Calibri"/>
            </a:rPr>
            <a:t>2016 Serverless</a:t>
          </a:r>
        </a:p>
      </dsp:txBody>
      <dsp:txXfrm>
        <a:off x="9290565" y="1034133"/>
        <a:ext cx="1327030" cy="88468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9D125E-9566-4E00-AD0A-D32832F43A78}" type="datetimeFigureOut">
              <a:rPr lang="en-GB" smtClean="0"/>
              <a:t>07/08/2019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D9BF9C-381A-4476-A5D5-ADCA361A5E31}" type="slidenum">
              <a:rPr lang="en-GB" smtClean="0"/>
              <a:t>‹#›</a:t>
            </a:fld>
            <a:endParaRPr lang="en-GB"/>
          </a:p>
        </p:txBody>
      </p:sp>
    </p:spTree>
    <p:extLst>
      <p:ext uri="{BB962C8B-B14F-4D97-AF65-F5344CB8AC3E}">
        <p14:creationId xmlns:p14="http://schemas.microsoft.com/office/powerpoint/2010/main" val="3722905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kubernetes.io/"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hub.docker.com/" TargetMode="External"/><Relationship Id="rId4" Type="http://schemas.openxmlformats.org/officeDocument/2006/relationships/hyperlink" Target="https://docs.docker.com/engine/swarm/"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Calibri" panose="020F0502020204030204"/>
              </a:rPr>
              <a:t>Scale up as in we're going to deploy across the globe</a:t>
            </a:r>
          </a:p>
          <a:p>
            <a:r>
              <a:rPr lang="en-GB" dirty="0">
                <a:cs typeface="Calibri" panose="020F0502020204030204"/>
              </a:rPr>
              <a:t>Scale up as in larger development team, more build slaves, slowing down builds means we need to parallelize</a:t>
            </a:r>
          </a:p>
        </p:txBody>
      </p:sp>
      <p:sp>
        <p:nvSpPr>
          <p:cNvPr id="4" name="Slide Number Placeholder 3"/>
          <p:cNvSpPr>
            <a:spLocks noGrp="1"/>
          </p:cNvSpPr>
          <p:nvPr>
            <p:ph type="sldNum" sz="quarter" idx="5"/>
          </p:nvPr>
        </p:nvSpPr>
        <p:spPr/>
        <p:txBody>
          <a:bodyPr/>
          <a:lstStyle/>
          <a:p>
            <a:fld id="{42D9BF9C-381A-4476-A5D5-ADCA361A5E31}" type="slidenum">
              <a:rPr lang="en-GB" smtClean="0"/>
              <a:t>1</a:t>
            </a:fld>
            <a:endParaRPr lang="en-GB" dirty="0"/>
          </a:p>
        </p:txBody>
      </p:sp>
    </p:spTree>
    <p:extLst>
      <p:ext uri="{BB962C8B-B14F-4D97-AF65-F5344CB8AC3E}">
        <p14:creationId xmlns:p14="http://schemas.microsoft.com/office/powerpoint/2010/main" val="2707201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Like we usually do, let's ask what problems Containers actually solve, before we wax lyrical about them.</a:t>
            </a:r>
          </a:p>
          <a:p>
            <a:endParaRPr lang="en-US" dirty="0">
              <a:cs typeface="Calibri"/>
            </a:endParaRPr>
          </a:p>
          <a:p>
            <a:r>
              <a:rPr lang="en-US" dirty="0">
                <a:cs typeface="Calibri"/>
              </a:rPr>
              <a:t>The best example was something my wife said on Monday night: </a:t>
            </a:r>
          </a:p>
          <a:p>
            <a:r>
              <a:rPr lang="en-US" dirty="0">
                <a:cs typeface="Calibri"/>
              </a:rPr>
              <a:t> She was doing 'the weekly tomato sauce run' where we make a panful of the stuff.</a:t>
            </a:r>
          </a:p>
          <a:p>
            <a:r>
              <a:rPr lang="en-US" dirty="0">
                <a:cs typeface="Calibri"/>
              </a:rPr>
              <a:t> We use some for tea that night, then want to freeze the rest.</a:t>
            </a:r>
          </a:p>
          <a:p>
            <a:endParaRPr lang="en-US" dirty="0">
              <a:cs typeface="Calibri"/>
            </a:endParaRPr>
          </a:p>
          <a:p>
            <a:r>
              <a:rPr lang="en-US" dirty="0">
                <a:cs typeface="Calibri"/>
              </a:rPr>
              <a:t>And here's the problem: we make it in that big black pan right there.</a:t>
            </a:r>
          </a:p>
          <a:p>
            <a:r>
              <a:rPr lang="en-US" dirty="0">
                <a:cs typeface="Calibri"/>
              </a:rPr>
              <a:t>That makes a lot of sauce. The capacity is great. It is a big black beast of sauce making.</a:t>
            </a:r>
          </a:p>
          <a:p>
            <a:endParaRPr lang="en-US" dirty="0">
              <a:cs typeface="Calibri"/>
            </a:endParaRPr>
          </a:p>
          <a:p>
            <a:r>
              <a:rPr lang="en-US" dirty="0">
                <a:cs typeface="Calibri"/>
              </a:rPr>
              <a:t>We could freeze that – no problem.</a:t>
            </a:r>
          </a:p>
          <a:p>
            <a:endParaRPr lang="en-US" dirty="0">
              <a:cs typeface="Calibri"/>
            </a:endParaRPr>
          </a:p>
          <a:p>
            <a:r>
              <a:rPr lang="en-US" dirty="0">
                <a:cs typeface="Calibri"/>
              </a:rPr>
              <a:t>But when we want to use it, we have to unfreeze the whole lot. </a:t>
            </a:r>
          </a:p>
          <a:p>
            <a:r>
              <a:rPr lang="en-US" dirty="0">
                <a:cs typeface="Calibri"/>
              </a:rPr>
              <a:t>Most of that excess capacity would then be thrown away.</a:t>
            </a:r>
          </a:p>
          <a:p>
            <a:endParaRPr lang="en-US" dirty="0">
              <a:cs typeface="Calibri"/>
            </a:endParaRPr>
          </a:p>
          <a:p>
            <a:r>
              <a:rPr lang="en-US" dirty="0">
                <a:cs typeface="Calibri"/>
              </a:rPr>
              <a:t>So, we divide it up into smaller pots and freeze those. </a:t>
            </a:r>
          </a:p>
          <a:p>
            <a:r>
              <a:rPr lang="en-US" dirty="0">
                <a:cs typeface="Calibri"/>
              </a:rPr>
              <a:t>We get one pot out, defrost and leave the others available for later.</a:t>
            </a:r>
          </a:p>
          <a:p>
            <a:endParaRPr lang="en-US" dirty="0">
              <a:cs typeface="Calibri"/>
            </a:endParaRPr>
          </a:p>
          <a:p>
            <a:r>
              <a:rPr lang="en-US" dirty="0">
                <a:cs typeface="Calibri"/>
              </a:rPr>
              <a:t>Now,  I fully understand if I've lost you at this point! What has this got to do with containers in computing?</a:t>
            </a:r>
          </a:p>
          <a:p>
            <a:r>
              <a:rPr lang="en-US" dirty="0">
                <a:cs typeface="Calibri"/>
              </a:rPr>
              <a:t>[ -&gt; ]</a:t>
            </a:r>
          </a:p>
        </p:txBody>
      </p:sp>
      <p:sp>
        <p:nvSpPr>
          <p:cNvPr id="4" name="Slide Number Placeholder 3"/>
          <p:cNvSpPr>
            <a:spLocks noGrp="1"/>
          </p:cNvSpPr>
          <p:nvPr>
            <p:ph type="sldNum" sz="quarter" idx="5"/>
          </p:nvPr>
        </p:nvSpPr>
        <p:spPr/>
        <p:txBody>
          <a:bodyPr/>
          <a:lstStyle/>
          <a:p>
            <a:fld id="{42D9BF9C-381A-4476-A5D5-ADCA361A5E31}" type="slidenum">
              <a:rPr lang="en-GB" smtClean="0"/>
              <a:t>12</a:t>
            </a:fld>
            <a:endParaRPr lang="en-GB"/>
          </a:p>
        </p:txBody>
      </p:sp>
    </p:spTree>
    <p:extLst>
      <p:ext uri="{BB962C8B-B14F-4D97-AF65-F5344CB8AC3E}">
        <p14:creationId xmlns:p14="http://schemas.microsoft.com/office/powerpoint/2010/main" val="459149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big black beast is a modern mainframe from IBM: The iSeries mainframe.</a:t>
            </a:r>
          </a:p>
          <a:p>
            <a:r>
              <a:rPr lang="en-US" dirty="0">
                <a:cs typeface="Calibri"/>
              </a:rPr>
              <a:t>Far from being old fashioned, it is awesome: massive data, massive HTTP connections, massive disk, massive speed, massive redundancy.</a:t>
            </a:r>
          </a:p>
          <a:p>
            <a:endParaRPr lang="en-US" dirty="0">
              <a:cs typeface="Calibri"/>
            </a:endParaRPr>
          </a:p>
          <a:p>
            <a:r>
              <a:rPr lang="en-US" dirty="0">
                <a:cs typeface="Calibri"/>
              </a:rPr>
              <a:t>Did I mention "massive cost?" </a:t>
            </a:r>
          </a:p>
          <a:p>
            <a:endParaRPr lang="en-US" dirty="0">
              <a:cs typeface="Calibri"/>
            </a:endParaRPr>
          </a:p>
          <a:p>
            <a:r>
              <a:rPr lang="en-US" dirty="0">
                <a:cs typeface="Calibri"/>
              </a:rPr>
              <a:t>(If World War 3 kicks off, I'm hiding inside one of these)</a:t>
            </a:r>
          </a:p>
          <a:p>
            <a:endParaRPr lang="en-US" dirty="0">
              <a:cs typeface="Calibri"/>
            </a:endParaRPr>
          </a:p>
          <a:p>
            <a:r>
              <a:rPr lang="en-US" dirty="0">
                <a:cs typeface="Calibri"/>
              </a:rPr>
              <a:t>But if you buy such a big computer for your web site hosting  - anticipating the entire world will log on – what happens if only three people and your mum access it?</a:t>
            </a:r>
          </a:p>
          <a:p>
            <a:endParaRPr lang="en-US" dirty="0">
              <a:cs typeface="Calibri"/>
            </a:endParaRPr>
          </a:p>
          <a:p>
            <a:r>
              <a:rPr lang="en-US" dirty="0">
                <a:cs typeface="Calibri"/>
              </a:rPr>
              <a:t>The whole computer goes to waste.</a:t>
            </a:r>
          </a:p>
          <a:p>
            <a:endParaRPr lang="en-US" dirty="0">
              <a:cs typeface="Calibri"/>
            </a:endParaRPr>
          </a:p>
          <a:p>
            <a:r>
              <a:rPr lang="en-US" dirty="0">
                <a:cs typeface="Calibri"/>
              </a:rPr>
              <a:t>In deployment terms, we might only deploy the one app to this entire beast. </a:t>
            </a:r>
          </a:p>
          <a:p>
            <a:r>
              <a:rPr lang="en-US" dirty="0">
                <a:cs typeface="Calibri"/>
              </a:rPr>
              <a:t>It is the big black pan of computing sauce: Big - but far too much to use up all at once.</a:t>
            </a:r>
          </a:p>
          <a:p>
            <a:endParaRPr lang="en-US" dirty="0">
              <a:cs typeface="Calibri"/>
            </a:endParaRPr>
          </a:p>
          <a:p>
            <a:r>
              <a:rPr lang="en-US" dirty="0">
                <a:cs typeface="Calibri"/>
              </a:rPr>
              <a:t>A container is a piece of software that divides this Big Beast up into smaller computing pots.</a:t>
            </a:r>
          </a:p>
          <a:p>
            <a:r>
              <a:rPr lang="en-US" dirty="0">
                <a:cs typeface="Calibri"/>
              </a:rPr>
              <a:t>It makes it much easier to divide the power up between lots of smaller deployments that may – or may not – need its vast power.</a:t>
            </a:r>
          </a:p>
          <a:p>
            <a:endParaRPr lang="en-US" dirty="0">
              <a:cs typeface="Calibri"/>
            </a:endParaRPr>
          </a:p>
          <a:p>
            <a:r>
              <a:rPr lang="en-US" dirty="0">
                <a:cs typeface="Calibri"/>
              </a:rPr>
              <a:t>The container allows us to stick several smaller pots of computing sauce into the freezer – ready for when we need them.</a:t>
            </a:r>
          </a:p>
        </p:txBody>
      </p:sp>
      <p:sp>
        <p:nvSpPr>
          <p:cNvPr id="4" name="Slide Number Placeholder 3"/>
          <p:cNvSpPr>
            <a:spLocks noGrp="1"/>
          </p:cNvSpPr>
          <p:nvPr>
            <p:ph type="sldNum" sz="quarter" idx="5"/>
          </p:nvPr>
        </p:nvSpPr>
        <p:spPr/>
        <p:txBody>
          <a:bodyPr/>
          <a:lstStyle/>
          <a:p>
            <a:fld id="{42D9BF9C-381A-4476-A5D5-ADCA361A5E31}" type="slidenum">
              <a:rPr lang="en-GB" smtClean="0"/>
              <a:t>13</a:t>
            </a:fld>
            <a:endParaRPr lang="en-GB"/>
          </a:p>
        </p:txBody>
      </p:sp>
    </p:spTree>
    <p:extLst>
      <p:ext uri="{BB962C8B-B14F-4D97-AF65-F5344CB8AC3E}">
        <p14:creationId xmlns:p14="http://schemas.microsoft.com/office/powerpoint/2010/main" val="2959587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Calibri"/>
              </a:rPr>
              <a:t>Containers are an advance on the older technology of Virtual Machines.</a:t>
            </a:r>
            <a:endParaRPr lang="en-GB" dirty="0"/>
          </a:p>
          <a:p>
            <a:r>
              <a:rPr lang="en-GB" dirty="0">
                <a:cs typeface="Calibri"/>
              </a:rPr>
              <a:t>They did the same thing – allowing you to divide up excess computing power.</a:t>
            </a:r>
          </a:p>
          <a:p>
            <a:r>
              <a:rPr lang="en-GB" dirty="0">
                <a:cs typeface="Calibri"/>
              </a:rPr>
              <a:t>But they had several </a:t>
            </a:r>
            <a:r>
              <a:rPr lang="en-GB" dirty="0" err="1">
                <a:cs typeface="Calibri"/>
              </a:rPr>
              <a:t>disadvantges</a:t>
            </a:r>
            <a:r>
              <a:rPr lang="en-GB" dirty="0">
                <a:cs typeface="Calibri"/>
              </a:rPr>
              <a:t>.</a:t>
            </a:r>
          </a:p>
          <a:p>
            <a:endParaRPr lang="en-GB" dirty="0"/>
          </a:p>
          <a:p>
            <a:r>
              <a:rPr lang="en-GB" dirty="0"/>
              <a:t>Virtual Machines take too much system resources – Gigabytes in Size</a:t>
            </a:r>
            <a:endParaRPr lang="en-GB" dirty="0">
              <a:cs typeface="Calibri"/>
            </a:endParaRPr>
          </a:p>
          <a:p>
            <a:r>
              <a:rPr lang="en-GB" dirty="0"/>
              <a:t>Containers are ‘light’  - Megabytes in size.</a:t>
            </a:r>
            <a:endParaRPr lang="en-GB" dirty="0">
              <a:cs typeface="Calibri"/>
            </a:endParaRPr>
          </a:p>
          <a:p>
            <a:endParaRPr lang="en-GB"/>
          </a:p>
          <a:p>
            <a:r>
              <a:rPr lang="en-GB" dirty="0"/>
              <a:t>Containers are faster – don’t have to ‘spin up’ a whole Operating system.</a:t>
            </a:r>
            <a:endParaRPr lang="en-GB" dirty="0">
              <a:cs typeface="Calibri"/>
            </a:endParaRPr>
          </a:p>
          <a:p>
            <a:r>
              <a:rPr lang="en-GB" dirty="0"/>
              <a:t>They are predictable over packages</a:t>
            </a:r>
            <a:endParaRPr lang="en-GB" dirty="0">
              <a:cs typeface="Calibri"/>
            </a:endParaRPr>
          </a:p>
          <a:p>
            <a:endParaRPr lang="en-GB"/>
          </a:p>
          <a:p>
            <a:r>
              <a:rPr lang="en-GB" dirty="0">
                <a:cs typeface="Calibri"/>
              </a:rPr>
              <a:t>Have a look at the graphic.</a:t>
            </a:r>
          </a:p>
          <a:p>
            <a:pPr>
              <a:defRPr/>
            </a:pPr>
            <a:r>
              <a:rPr lang="en-GB" dirty="0">
                <a:cs typeface="Calibri"/>
              </a:rPr>
              <a:t>What you are looking at is that a container takes an operating system, some environment variable, libraries, binaries, shell scripts, tools, paths..</a:t>
            </a:r>
          </a:p>
          <a:p>
            <a:pPr>
              <a:defRPr/>
            </a:pPr>
            <a:r>
              <a:rPr lang="en-GB" dirty="0">
                <a:cs typeface="Calibri"/>
              </a:rPr>
              <a:t>It has everything you need to run your app in a well-known environment.</a:t>
            </a:r>
          </a:p>
          <a:p>
            <a:pPr>
              <a:defRPr/>
            </a:pPr>
            <a:r>
              <a:rPr lang="en-GB" dirty="0">
                <a:cs typeface="Calibri"/>
              </a:rPr>
              <a:t>Nothing is left to chance.</a:t>
            </a:r>
          </a:p>
          <a:p>
            <a:pPr>
              <a:defRPr/>
            </a:pPr>
            <a:endParaRPr lang="en-GB" dirty="0">
              <a:cs typeface="Calibri"/>
            </a:endParaRPr>
          </a:p>
          <a:p>
            <a:pPr>
              <a:defRPr/>
            </a:pPr>
            <a:r>
              <a:rPr lang="en-GB" dirty="0">
                <a:cs typeface="Calibri"/>
              </a:rPr>
              <a:t>The operating system in the container is the one your application runs on – not the host OS on the real hardware.</a:t>
            </a:r>
          </a:p>
          <a:p>
            <a:pPr>
              <a:defRPr/>
            </a:pPr>
            <a:r>
              <a:rPr lang="en-GB" dirty="0">
                <a:cs typeface="Calibri"/>
              </a:rPr>
              <a:t>So you can run a dozen </a:t>
            </a:r>
            <a:r>
              <a:rPr lang="en-GB" dirty="0" err="1">
                <a:cs typeface="Calibri"/>
              </a:rPr>
              <a:t>linux</a:t>
            </a:r>
            <a:r>
              <a:rPr lang="en-GB" dirty="0">
                <a:cs typeface="Calibri"/>
              </a:rPr>
              <a:t> based applications on a Windows box – but your app has no clue that Windows is there. It only sees Linux.</a:t>
            </a:r>
          </a:p>
          <a:p>
            <a:pPr>
              <a:defRPr/>
            </a:pPr>
            <a:endParaRPr lang="en-GB" dirty="0">
              <a:cs typeface="Calibri"/>
            </a:endParaRPr>
          </a:p>
          <a:p>
            <a:pPr>
              <a:defRPr/>
            </a:pPr>
            <a:r>
              <a:rPr lang="en-GB" dirty="0">
                <a:cs typeface="Calibri"/>
              </a:rPr>
              <a:t>And it only sees the precise version of Linux that you built into the container image.</a:t>
            </a:r>
          </a:p>
          <a:p>
            <a:pPr>
              <a:defRPr/>
            </a:pPr>
            <a:endParaRPr lang="en-GB" dirty="0">
              <a:cs typeface="Calibri"/>
            </a:endParaRPr>
          </a:p>
          <a:p>
            <a:pPr>
              <a:defRPr/>
            </a:pPr>
            <a:r>
              <a:rPr lang="en-GB" dirty="0">
                <a:cs typeface="Calibri"/>
              </a:rPr>
              <a:t>Can you see how powerful that is? Your hardware no longer matters: AT ALL.</a:t>
            </a:r>
          </a:p>
          <a:p>
            <a:pPr>
              <a:defRPr/>
            </a:pPr>
            <a:endParaRPr lang="en-GB" dirty="0">
              <a:cs typeface="Calibri"/>
            </a:endParaRPr>
          </a:p>
          <a:p>
            <a:pPr>
              <a:defRPr/>
            </a:pPr>
            <a:r>
              <a:rPr lang="en-GB" dirty="0">
                <a:cs typeface="Calibri"/>
              </a:rPr>
              <a:t>The side benefit is that you divide your one massive server into dozens of smaller virtual servers that you can easily spin up as needed.</a:t>
            </a:r>
          </a:p>
          <a:p>
            <a:pPr>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https://blog.netapp.com/blogs/containers-vs-vms/</a:t>
            </a:r>
            <a:endParaRPr lang="en-GB"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https://www.softwaretestinghelp.com/container-software/</a:t>
            </a:r>
            <a:endParaRPr lang="en-GB"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https://techbeacon.com/enterprise-it/essential-guide-software-containers-application-development</a:t>
            </a:r>
            <a:endParaRPr lang="en-GB"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a:defRPr/>
            </a:pPr>
            <a:r>
              <a:rPr lang="en-GB" dirty="0">
                <a:cs typeface="Calibri" panose="020F0502020204030204"/>
              </a:rPr>
              <a:t>Docker is the most popular container right now.</a:t>
            </a:r>
            <a:endParaRPr lang="en-GB"/>
          </a:p>
          <a:p>
            <a:endParaRPr lang="en-GB" dirty="0"/>
          </a:p>
          <a:p>
            <a:r>
              <a:rPr lang="en-GB" sz="1200" dirty="0"/>
              <a:t>When you want to start it up, just use the ‘docker run’ command to run it anywhere the docker daemon is supported and running. It can be on your laptop, your production server in the cloud, or on a raspberry pi.</a:t>
            </a:r>
            <a:r>
              <a:rPr lang="en-GB" dirty="0"/>
              <a:t> </a:t>
            </a:r>
            <a:endParaRPr lang="en-GB" sz="1200" dirty="0">
              <a:cs typeface="Calibri" panose="020F0502020204030204"/>
            </a:endParaRPr>
          </a:p>
          <a:p>
            <a:r>
              <a:rPr lang="en-GB" sz="1200" dirty="0"/>
              <a:t>Regardless of where your image is running, it will behave the same way.</a:t>
            </a:r>
            <a:endParaRPr lang="en-GB" sz="1200" dirty="0">
              <a:cs typeface="Calibri" panose="020F0502020204030204"/>
            </a:endParaRPr>
          </a:p>
          <a:p>
            <a:endParaRPr lang="en-GB"/>
          </a:p>
          <a:p>
            <a:endParaRPr lang="en-GB"/>
          </a:p>
          <a:p>
            <a:r>
              <a:rPr lang="en-GB" dirty="0"/>
              <a:t>Why they are good for deploying to AWS /cloud  </a:t>
            </a:r>
            <a:endParaRPr lang="en-GB" dirty="0">
              <a:cs typeface="Calibri"/>
            </a:endParaRPr>
          </a:p>
          <a:p>
            <a:r>
              <a:rPr lang="en-GB" dirty="0"/>
              <a:t>You can build locally, run on your machine –then the exact same container can be run anywhere getting rid of ‘it works on my machine”</a:t>
            </a:r>
            <a:endParaRPr lang="en-GB" dirty="0">
              <a:cs typeface="Calibri"/>
            </a:endParaRPr>
          </a:p>
          <a:p>
            <a:r>
              <a:rPr lang="en-GB" dirty="0"/>
              <a:t>Can mimic the prod env – </a:t>
            </a:r>
            <a:r>
              <a:rPr lang="en-GB" dirty="0" err="1"/>
              <a:t>eg</a:t>
            </a:r>
            <a:r>
              <a:rPr lang="en-GB" dirty="0"/>
              <a:t> you can build on windows while mimicking a Linux env</a:t>
            </a:r>
            <a:endParaRPr lang="en-GB" dirty="0">
              <a:cs typeface="Calibri"/>
            </a:endParaRPr>
          </a:p>
          <a:p>
            <a:r>
              <a:rPr lang="en-GB" dirty="0"/>
              <a:t>How we handle configuration</a:t>
            </a:r>
            <a:endParaRPr lang="en-GB" dirty="0">
              <a:cs typeface="Calibri"/>
            </a:endParaRPr>
          </a:p>
          <a:p>
            <a:endParaRPr lang="en-GB"/>
          </a:p>
          <a:p>
            <a:r>
              <a:rPr lang="en-GB" dirty="0"/>
              <a:t>Configuration as code</a:t>
            </a:r>
            <a:endParaRPr lang="en-GB" dirty="0">
              <a:cs typeface="Calibri"/>
            </a:endParaRPr>
          </a:p>
          <a:p>
            <a:endParaRPr lang="en-GB"/>
          </a:p>
        </p:txBody>
      </p:sp>
      <p:sp>
        <p:nvSpPr>
          <p:cNvPr id="4" name="Slide Number Placeholder 3"/>
          <p:cNvSpPr>
            <a:spLocks noGrp="1"/>
          </p:cNvSpPr>
          <p:nvPr>
            <p:ph type="sldNum" sz="quarter" idx="5"/>
          </p:nvPr>
        </p:nvSpPr>
        <p:spPr/>
        <p:txBody>
          <a:bodyPr/>
          <a:lstStyle/>
          <a:p>
            <a:fld id="{42D9BF9C-381A-4476-A5D5-ADCA361A5E31}" type="slidenum">
              <a:rPr lang="en-GB" smtClean="0"/>
              <a:t>14</a:t>
            </a:fld>
            <a:endParaRPr lang="en-GB"/>
          </a:p>
        </p:txBody>
      </p:sp>
    </p:spTree>
    <p:extLst>
      <p:ext uri="{BB962C8B-B14F-4D97-AF65-F5344CB8AC3E}">
        <p14:creationId xmlns:p14="http://schemas.microsoft.com/office/powerpoint/2010/main" val="2410745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Companies deploying 10 or so containers, across 4 applications would be still manage to handle them manually, but scaling up to 1000’s of containers and hundreds of services would  quickly defeat even the best team.</a:t>
            </a:r>
          </a:p>
          <a:p>
            <a:pPr marL="0" indent="0">
              <a:buNone/>
            </a:pPr>
            <a:endParaRPr lang="en-GB"/>
          </a:p>
          <a:p>
            <a:pPr marL="0" indent="0">
              <a:buNone/>
            </a:pPr>
            <a:r>
              <a:rPr lang="en-GB" dirty="0"/>
              <a:t>So introducing yet another layer of automation – container orchestration.</a:t>
            </a:r>
            <a:endParaRPr lang="en-GB" dirty="0">
              <a:cs typeface="Calibri"/>
            </a:endParaRPr>
          </a:p>
          <a:p>
            <a:pPr marL="0" indent="0">
              <a:buNone/>
            </a:pPr>
            <a:r>
              <a:rPr lang="en-GB" dirty="0"/>
              <a:t>This is another hot new space in the IT world</a:t>
            </a:r>
            <a:endParaRPr lang="en-GB" dirty="0">
              <a:cs typeface="Calibri"/>
            </a:endParaRPr>
          </a:p>
          <a:p>
            <a:endParaRPr lang="en-GB"/>
          </a:p>
          <a:p>
            <a:endParaRPr lang="en-GB"/>
          </a:p>
          <a:p>
            <a:r>
              <a:rPr lang="en-GB" dirty="0"/>
              <a:t>When you use a container orchestration tool, like </a:t>
            </a:r>
            <a:r>
              <a:rPr lang="en-GB" dirty="0">
                <a:hlinkClick r:id="rId3"/>
              </a:rPr>
              <a:t>Kubernetes</a:t>
            </a:r>
            <a:r>
              <a:rPr lang="en-GB" dirty="0"/>
              <a:t> or </a:t>
            </a:r>
            <a:r>
              <a:rPr lang="en-GB" dirty="0">
                <a:hlinkClick r:id="rId4"/>
              </a:rPr>
              <a:t>Docker Swarm</a:t>
            </a:r>
            <a:r>
              <a:rPr lang="en-GB" dirty="0"/>
              <a:t> (more on these shortly), you typically describe the configuration of your application in a YAML or JSON file, depending on the orchestration tool. These configurations files (for example, docker-</a:t>
            </a:r>
            <a:r>
              <a:rPr lang="en-GB" dirty="0" err="1"/>
              <a:t>compose.yml</a:t>
            </a:r>
            <a:r>
              <a:rPr lang="en-GB" dirty="0"/>
              <a:t>) are where you tell the orchestration tool where to gather container images (for example, from </a:t>
            </a:r>
            <a:r>
              <a:rPr lang="en-GB" dirty="0">
                <a:hlinkClick r:id="rId5"/>
              </a:rPr>
              <a:t>Docker Hub</a:t>
            </a:r>
            <a:r>
              <a:rPr lang="en-GB" dirty="0"/>
              <a:t>), how to establish networking between containers, how to mount storage volumes, and where to store logs for that container. Typically, teams will branch and version control these configuration files so they can deploy the same applications across different development and testing environments before deploying them to production clusters.</a:t>
            </a:r>
            <a:endParaRPr lang="en-GB" dirty="0">
              <a:cs typeface="Calibri"/>
            </a:endParaRPr>
          </a:p>
          <a:p>
            <a:endParaRPr lang="en-GB"/>
          </a:p>
          <a:p>
            <a:endParaRPr lang="en-GB"/>
          </a:p>
          <a:p>
            <a:endParaRPr lang="en-GB"/>
          </a:p>
          <a:p>
            <a:r>
              <a:rPr lang="en-GB" dirty="0"/>
              <a:t>https://blog.containership.io/k8svsdocker/</a:t>
            </a:r>
            <a:endParaRPr lang="en-GB" dirty="0">
              <a:cs typeface="Calibri"/>
            </a:endParaRPr>
          </a:p>
          <a:p>
            <a:endParaRPr lang="en-GB"/>
          </a:p>
          <a:p>
            <a:r>
              <a:rPr lang="en-GB" dirty="0"/>
              <a:t>https://blog.newrelic.com/engineering/container-orchestration-explained/</a:t>
            </a:r>
            <a:endParaRPr lang="en-GB" dirty="0">
              <a:cs typeface="Calibri"/>
            </a:endParaRPr>
          </a:p>
          <a:p>
            <a:endParaRPr lang="en-GB"/>
          </a:p>
          <a:p>
            <a:r>
              <a:rPr lang="en-GB" dirty="0"/>
              <a:t>https://www.datadoghq.com/container-orchestration/</a:t>
            </a:r>
            <a:endParaRPr lang="en-GB" dirty="0">
              <a:cs typeface="Calibri"/>
            </a:endParaRPr>
          </a:p>
          <a:p>
            <a:endParaRPr lang="en-GB"/>
          </a:p>
          <a:p>
            <a:endParaRPr lang="en-GB"/>
          </a:p>
        </p:txBody>
      </p:sp>
      <p:sp>
        <p:nvSpPr>
          <p:cNvPr id="4" name="Slide Number Placeholder 3"/>
          <p:cNvSpPr>
            <a:spLocks noGrp="1"/>
          </p:cNvSpPr>
          <p:nvPr>
            <p:ph type="sldNum" sz="quarter" idx="5"/>
          </p:nvPr>
        </p:nvSpPr>
        <p:spPr/>
        <p:txBody>
          <a:bodyPr/>
          <a:lstStyle/>
          <a:p>
            <a:fld id="{42D9BF9C-381A-4476-A5D5-ADCA361A5E31}" type="slidenum">
              <a:rPr lang="en-GB" smtClean="0"/>
              <a:t>15</a:t>
            </a:fld>
            <a:endParaRPr lang="en-GB"/>
          </a:p>
        </p:txBody>
      </p:sp>
    </p:spTree>
    <p:extLst>
      <p:ext uri="{BB962C8B-B14F-4D97-AF65-F5344CB8AC3E}">
        <p14:creationId xmlns:p14="http://schemas.microsoft.com/office/powerpoint/2010/main" val="1436377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top row shows the most commonly used orchestration tools at the moment: - primarily Kubernetes.</a:t>
            </a:r>
          </a:p>
          <a:p>
            <a:endParaRPr lang="en-GB"/>
          </a:p>
          <a:p>
            <a:r>
              <a:rPr lang="en-GB"/>
              <a:t>To keep the variety of layers straight in your head, try the analogy of: -</a:t>
            </a:r>
          </a:p>
          <a:p>
            <a:endParaRPr lang="en-GB"/>
          </a:p>
          <a:p>
            <a:r>
              <a:rPr lang="en-GB"/>
              <a:t>Packaging – sticking your software in a cardboard delivery carton</a:t>
            </a:r>
          </a:p>
          <a:p>
            <a:r>
              <a:rPr lang="en-GB"/>
              <a:t>Container – placing your many cartons in a shipping container</a:t>
            </a:r>
          </a:p>
          <a:p>
            <a:r>
              <a:rPr lang="en-GB"/>
              <a:t>Orchestration – the boat and ports that coordinate and move around all your shipping containers</a:t>
            </a:r>
          </a:p>
        </p:txBody>
      </p:sp>
      <p:sp>
        <p:nvSpPr>
          <p:cNvPr id="4" name="Slide Number Placeholder 3"/>
          <p:cNvSpPr>
            <a:spLocks noGrp="1"/>
          </p:cNvSpPr>
          <p:nvPr>
            <p:ph type="sldNum" sz="quarter" idx="5"/>
          </p:nvPr>
        </p:nvSpPr>
        <p:spPr/>
        <p:txBody>
          <a:bodyPr/>
          <a:lstStyle/>
          <a:p>
            <a:fld id="{42D9BF9C-381A-4476-A5D5-ADCA361A5E31}" type="slidenum">
              <a:rPr lang="en-GB" smtClean="0"/>
              <a:t>16</a:t>
            </a:fld>
            <a:endParaRPr lang="en-GB"/>
          </a:p>
        </p:txBody>
      </p:sp>
    </p:spTree>
    <p:extLst>
      <p:ext uri="{BB962C8B-B14F-4D97-AF65-F5344CB8AC3E}">
        <p14:creationId xmlns:p14="http://schemas.microsoft.com/office/powerpoint/2010/main" val="3868879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[TITLE SLIDE]</a:t>
            </a:r>
          </a:p>
        </p:txBody>
      </p:sp>
      <p:sp>
        <p:nvSpPr>
          <p:cNvPr id="4" name="Slide Number Placeholder 3"/>
          <p:cNvSpPr>
            <a:spLocks noGrp="1"/>
          </p:cNvSpPr>
          <p:nvPr>
            <p:ph type="sldNum" sz="quarter" idx="5"/>
          </p:nvPr>
        </p:nvSpPr>
        <p:spPr/>
        <p:txBody>
          <a:bodyPr/>
          <a:lstStyle/>
          <a:p>
            <a:fld id="{42D9BF9C-381A-4476-A5D5-ADCA361A5E31}" type="slidenum">
              <a:rPr lang="en-GB" smtClean="0"/>
              <a:t>17</a:t>
            </a:fld>
            <a:endParaRPr lang="en-GB"/>
          </a:p>
        </p:txBody>
      </p:sp>
    </p:spTree>
    <p:extLst>
      <p:ext uri="{BB962C8B-B14F-4D97-AF65-F5344CB8AC3E}">
        <p14:creationId xmlns:p14="http://schemas.microsoft.com/office/powerpoint/2010/main" val="465330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a:cs typeface="Calibri"/>
              </a:rPr>
              <a:t>[SHOUTOUT to audience]</a:t>
            </a:r>
          </a:p>
          <a:p>
            <a:pPr>
              <a:defRPr/>
            </a:pPr>
            <a:endParaRPr lang="en-GB">
              <a:cs typeface="Calibri"/>
            </a:endParaRPr>
          </a:p>
          <a:p>
            <a:pPr>
              <a:defRPr/>
            </a:pPr>
            <a:r>
              <a:rPr lang="en-GB">
                <a:cs typeface="Calibri"/>
              </a:rPr>
              <a:t>Wrap up with - 'Ok … the best way to understand cloud is to consider what problems it solves for us'</a:t>
            </a:r>
          </a:p>
        </p:txBody>
      </p:sp>
      <p:sp>
        <p:nvSpPr>
          <p:cNvPr id="4" name="Slide Number Placeholder 3"/>
          <p:cNvSpPr>
            <a:spLocks noGrp="1"/>
          </p:cNvSpPr>
          <p:nvPr>
            <p:ph type="sldNum" sz="quarter" idx="5"/>
          </p:nvPr>
        </p:nvSpPr>
        <p:spPr/>
        <p:txBody>
          <a:bodyPr/>
          <a:lstStyle/>
          <a:p>
            <a:fld id="{42D9BF9C-381A-4476-A5D5-ADCA361A5E31}" type="slidenum">
              <a:rPr lang="en-GB" smtClean="0"/>
              <a:t>18</a:t>
            </a:fld>
            <a:endParaRPr lang="en-GB"/>
          </a:p>
        </p:txBody>
      </p:sp>
    </p:spTree>
    <p:extLst>
      <p:ext uri="{BB962C8B-B14F-4D97-AF65-F5344CB8AC3E}">
        <p14:creationId xmlns:p14="http://schemas.microsoft.com/office/powerpoint/2010/main" val="951242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dirty="0">
                <a:cs typeface="Calibri"/>
              </a:rPr>
              <a:t>The best way to understand cloud is to understand what problems it solves.</a:t>
            </a:r>
          </a:p>
          <a:p>
            <a:pPr>
              <a:defRPr/>
            </a:pPr>
            <a:endParaRPr lang="en-GB">
              <a:cs typeface="Calibri"/>
            </a:endParaRPr>
          </a:p>
          <a:p>
            <a:pPr>
              <a:defRPr/>
            </a:pPr>
            <a:r>
              <a:rPr lang="en-GB" dirty="0">
                <a:cs typeface="Calibri"/>
              </a:rPr>
              <a:t>Deploying to our own servers is a bit of a minefield.</a:t>
            </a:r>
          </a:p>
          <a:p>
            <a:pPr marL="171450" indent="-171450">
              <a:buFont typeface="Arial" panose="020B0604020202020204" pitchFamily="34" charset="0"/>
              <a:buChar char="•"/>
              <a:defRPr/>
            </a:pPr>
            <a:r>
              <a:rPr lang="en-GB" dirty="0">
                <a:cs typeface="Calibri"/>
              </a:rPr>
              <a:t>We have to buy them up front.</a:t>
            </a:r>
          </a:p>
          <a:p>
            <a:pPr marL="171450" indent="-171450">
              <a:buFont typeface="Arial" panose="020B0604020202020204" pitchFamily="34" charset="0"/>
              <a:buChar char="•"/>
              <a:defRPr/>
            </a:pPr>
            <a:r>
              <a:rPr lang="en-GB" dirty="0">
                <a:cs typeface="Calibri"/>
              </a:rPr>
              <a:t>They are expensive – and we simply don't know if our app will make any money yet. That's risky.</a:t>
            </a:r>
          </a:p>
          <a:p>
            <a:pPr>
              <a:defRPr/>
            </a:pPr>
            <a:endParaRPr lang="en-GB">
              <a:cs typeface="Calibri"/>
            </a:endParaRPr>
          </a:p>
          <a:p>
            <a:pPr>
              <a:defRPr/>
            </a:pPr>
            <a:r>
              <a:rPr lang="en-GB" dirty="0">
                <a:cs typeface="Calibri"/>
              </a:rPr>
              <a:t>Servers need capable sys-admins, who know about security, OS patches, hardware changes. These are all specialist (</a:t>
            </a:r>
            <a:r>
              <a:rPr lang="en-GB" b="1" dirty="0">
                <a:cs typeface="Calibri"/>
              </a:rPr>
              <a:t> ka-</a:t>
            </a:r>
            <a:r>
              <a:rPr lang="en-GB" b="1" dirty="0" err="1">
                <a:cs typeface="Calibri"/>
              </a:rPr>
              <a:t>ching</a:t>
            </a:r>
            <a:r>
              <a:rPr lang="en-GB" b="1" dirty="0">
                <a:cs typeface="Calibri"/>
              </a:rPr>
              <a:t>! </a:t>
            </a:r>
            <a:r>
              <a:rPr lang="en-GB" dirty="0">
                <a:cs typeface="Calibri"/>
              </a:rPr>
              <a:t>) skills.</a:t>
            </a:r>
          </a:p>
          <a:p>
            <a:pPr>
              <a:defRPr/>
            </a:pPr>
            <a:endParaRPr lang="en-GB">
              <a:cs typeface="Calibri"/>
            </a:endParaRPr>
          </a:p>
          <a:p>
            <a:pPr>
              <a:defRPr/>
            </a:pPr>
            <a:r>
              <a:rPr lang="en-GB" dirty="0">
                <a:cs typeface="Calibri"/>
              </a:rPr>
              <a:t>And how many servers do we need to buy? That totally depends on the success of our app – that we have not launched yet. </a:t>
            </a:r>
            <a:r>
              <a:rPr lang="en-GB" b="1" dirty="0">
                <a:cs typeface="Calibri"/>
              </a:rPr>
              <a:t>More risk.</a:t>
            </a:r>
          </a:p>
          <a:p>
            <a:pPr>
              <a:defRPr/>
            </a:pPr>
            <a:endParaRPr lang="en-GB">
              <a:cs typeface="Calibri"/>
            </a:endParaRPr>
          </a:p>
          <a:p>
            <a:pPr>
              <a:defRPr/>
            </a:pPr>
            <a:endParaRPr lang="en-GB">
              <a:cs typeface="Calibri"/>
            </a:endParaRPr>
          </a:p>
        </p:txBody>
      </p:sp>
      <p:sp>
        <p:nvSpPr>
          <p:cNvPr id="4" name="Slide Number Placeholder 3"/>
          <p:cNvSpPr>
            <a:spLocks noGrp="1"/>
          </p:cNvSpPr>
          <p:nvPr>
            <p:ph type="sldNum" sz="quarter" idx="5"/>
          </p:nvPr>
        </p:nvSpPr>
        <p:spPr/>
        <p:txBody>
          <a:bodyPr/>
          <a:lstStyle/>
          <a:p>
            <a:fld id="{42D9BF9C-381A-4476-A5D5-ADCA361A5E31}" type="slidenum">
              <a:rPr lang="en-GB" smtClean="0"/>
              <a:t>19</a:t>
            </a:fld>
            <a:endParaRPr lang="en-GB"/>
          </a:p>
        </p:txBody>
      </p:sp>
    </p:spTree>
    <p:extLst>
      <p:ext uri="{BB962C8B-B14F-4D97-AF65-F5344CB8AC3E}">
        <p14:creationId xmlns:p14="http://schemas.microsoft.com/office/powerpoint/2010/main" val="1370543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a:cs typeface="Calibri"/>
              </a:rPr>
              <a:t>Cloud computing means lots of things to lots of people.</a:t>
            </a:r>
          </a:p>
          <a:p>
            <a:pPr>
              <a:defRPr/>
            </a:pPr>
            <a:endParaRPr lang="en-GB">
              <a:cs typeface="Calibri"/>
            </a:endParaRPr>
          </a:p>
          <a:p>
            <a:pPr>
              <a:defRPr/>
            </a:pPr>
            <a:r>
              <a:rPr lang="en-GB">
                <a:cs typeface="Calibri"/>
              </a:rPr>
              <a:t>But why is it so popular?</a:t>
            </a:r>
          </a:p>
          <a:p>
            <a:pPr>
              <a:defRPr/>
            </a:pPr>
            <a:endParaRPr lang="en-GB">
              <a:cs typeface="Calibri"/>
            </a:endParaRPr>
          </a:p>
          <a:p>
            <a:pPr>
              <a:defRPr/>
            </a:pPr>
            <a:r>
              <a:rPr lang="en-GB">
                <a:cs typeface="Calibri"/>
              </a:rPr>
              <a:t>It is simply continuing the shift left. Doing things earlier. Shifting risk to somewhere else.</a:t>
            </a:r>
          </a:p>
          <a:p>
            <a:pPr>
              <a:defRPr/>
            </a:pPr>
            <a:endParaRPr lang="en-GB">
              <a:cs typeface="Calibri"/>
            </a:endParaRPr>
          </a:p>
          <a:p>
            <a:pPr>
              <a:defRPr/>
            </a:pPr>
            <a:r>
              <a:rPr lang="en-GB">
                <a:cs typeface="Calibri"/>
              </a:rPr>
              <a:t>In this case, instead of waiting until the end of the project to choose hardware and set it up - </a:t>
            </a:r>
          </a:p>
          <a:p>
            <a:pPr>
              <a:defRPr/>
            </a:pPr>
            <a:r>
              <a:rPr lang="en-GB">
                <a:cs typeface="Calibri"/>
              </a:rPr>
              <a:t>What if we pay somebody else to do all that?</a:t>
            </a:r>
          </a:p>
          <a:p>
            <a:pPr>
              <a:defRPr/>
            </a:pPr>
            <a:endParaRPr lang="en-GB">
              <a:cs typeface="Calibri"/>
            </a:endParaRPr>
          </a:p>
          <a:p>
            <a:pPr>
              <a:defRPr/>
            </a:pPr>
            <a:r>
              <a:rPr lang="en-GB">
                <a:cs typeface="Calibri"/>
              </a:rPr>
              <a:t>What if we simply rent hardware fully set up and fully maintained by somebody like Amazon, Microsoft or Google?</a:t>
            </a:r>
          </a:p>
          <a:p>
            <a:pPr>
              <a:defRPr/>
            </a:pPr>
            <a:endParaRPr lang="en-GB">
              <a:cs typeface="Calibri"/>
            </a:endParaRPr>
          </a:p>
          <a:p>
            <a:pPr>
              <a:defRPr/>
            </a:pPr>
            <a:r>
              <a:rPr lang="en-GB">
                <a:cs typeface="Calibri"/>
              </a:rPr>
              <a:t>That's Cloud in a nutshell: We rent servers from other people.</a:t>
            </a:r>
          </a:p>
          <a:p>
            <a:pPr>
              <a:defRPr/>
            </a:pPr>
            <a:endParaRPr lang="en-GB">
              <a:cs typeface="Calibri"/>
            </a:endParaRPr>
          </a:p>
          <a:p>
            <a:pPr>
              <a:defRPr/>
            </a:pPr>
            <a:r>
              <a:rPr lang="en-GB">
                <a:cs typeface="Calibri"/>
              </a:rPr>
              <a:t>Somebody else pays the outlay, takes on the financial risk and hires the expert staff needed.</a:t>
            </a:r>
          </a:p>
          <a:p>
            <a:pPr>
              <a:defRPr/>
            </a:pPr>
            <a:r>
              <a:rPr lang="en-GB">
                <a:cs typeface="Calibri"/>
              </a:rPr>
              <a:t>We just pay per use.</a:t>
            </a:r>
          </a:p>
        </p:txBody>
      </p:sp>
      <p:sp>
        <p:nvSpPr>
          <p:cNvPr id="4" name="Slide Number Placeholder 3"/>
          <p:cNvSpPr>
            <a:spLocks noGrp="1"/>
          </p:cNvSpPr>
          <p:nvPr>
            <p:ph type="sldNum" sz="quarter" idx="5"/>
          </p:nvPr>
        </p:nvSpPr>
        <p:spPr/>
        <p:txBody>
          <a:bodyPr/>
          <a:lstStyle/>
          <a:p>
            <a:fld id="{42D9BF9C-381A-4476-A5D5-ADCA361A5E31}" type="slidenum">
              <a:rPr lang="en-GB" smtClean="0"/>
              <a:t>20</a:t>
            </a:fld>
            <a:endParaRPr lang="en-GB"/>
          </a:p>
        </p:txBody>
      </p:sp>
    </p:spTree>
    <p:extLst>
      <p:ext uri="{BB962C8B-B14F-4D97-AF65-F5344CB8AC3E}">
        <p14:creationId xmlns:p14="http://schemas.microsoft.com/office/powerpoint/2010/main" val="2210113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dirty="0">
                <a:cs typeface="Calibri"/>
              </a:rPr>
              <a:t>This slide lists some of the many advantages of using Cloud computing.</a:t>
            </a:r>
            <a:endParaRPr lang="en-US" dirty="0"/>
          </a:p>
          <a:p>
            <a:pPr>
              <a:defRPr/>
            </a:pPr>
            <a:endParaRPr lang="en-GB">
              <a:cs typeface="Calibri"/>
            </a:endParaRPr>
          </a:p>
          <a:p>
            <a:pPr>
              <a:defRPr/>
            </a:pPr>
            <a:r>
              <a:rPr lang="en-GB" dirty="0">
                <a:cs typeface="Calibri"/>
              </a:rPr>
              <a:t>I'll point out a couple here that really help us:</a:t>
            </a:r>
          </a:p>
          <a:p>
            <a:pPr>
              <a:defRPr/>
            </a:pPr>
            <a:endParaRPr lang="en-GB" dirty="0">
              <a:cs typeface="Calibri"/>
            </a:endParaRPr>
          </a:p>
          <a:p>
            <a:pPr>
              <a:defRPr/>
            </a:pPr>
            <a:r>
              <a:rPr lang="en-GB" dirty="0">
                <a:cs typeface="Calibri"/>
              </a:rPr>
              <a:t>* We get access to HUGE SCALE. We can rent thousands of computers for a short time if we need to. Like for a Christmas Sale.</a:t>
            </a:r>
          </a:p>
          <a:p>
            <a:pPr>
              <a:defRPr/>
            </a:pPr>
            <a:r>
              <a:rPr lang="en-GB" dirty="0">
                <a:cs typeface="Calibri"/>
              </a:rPr>
              <a:t>* We can use PRE-BUILT, fully managed services like databases and email systems. Huge saving in time.</a:t>
            </a:r>
          </a:p>
          <a:p>
            <a:pPr>
              <a:defRPr/>
            </a:pPr>
            <a:r>
              <a:rPr lang="en-GB" dirty="0">
                <a:cs typeface="Calibri"/>
              </a:rPr>
              <a:t>* For emphasis: We only PAY FOR WHAT WE USE</a:t>
            </a:r>
          </a:p>
          <a:p>
            <a:pPr>
              <a:defRPr/>
            </a:pPr>
            <a:endParaRPr lang="en-GB">
              <a:cs typeface="Calibri"/>
            </a:endParaRPr>
          </a:p>
          <a:p>
            <a:pPr>
              <a:defRPr/>
            </a:pPr>
            <a:r>
              <a:rPr lang="en-GB" dirty="0">
                <a:cs typeface="Calibri"/>
              </a:rPr>
              <a:t>This last one is HUGE. </a:t>
            </a:r>
          </a:p>
          <a:p>
            <a:pPr>
              <a:defRPr/>
            </a:pPr>
            <a:endParaRPr lang="en-GB" dirty="0">
              <a:cs typeface="Calibri"/>
            </a:endParaRPr>
          </a:p>
          <a:p>
            <a:pPr>
              <a:defRPr/>
            </a:pPr>
            <a:r>
              <a:rPr lang="en-GB" dirty="0">
                <a:cs typeface="Calibri"/>
              </a:rPr>
              <a:t>It levels the playing field between a huge corporation like Microsoft and a single developer. </a:t>
            </a:r>
            <a:endParaRPr lang="en-GB" dirty="0"/>
          </a:p>
          <a:p>
            <a:pPr>
              <a:defRPr/>
            </a:pPr>
            <a:r>
              <a:rPr lang="en-GB" dirty="0">
                <a:cs typeface="Calibri"/>
              </a:rPr>
              <a:t>We can write an application that can scale to billions of users – but we don’t have to pay for them until we get them.</a:t>
            </a:r>
          </a:p>
        </p:txBody>
      </p:sp>
      <p:sp>
        <p:nvSpPr>
          <p:cNvPr id="4" name="Slide Number Placeholder 3"/>
          <p:cNvSpPr>
            <a:spLocks noGrp="1"/>
          </p:cNvSpPr>
          <p:nvPr>
            <p:ph type="sldNum" sz="quarter" idx="5"/>
          </p:nvPr>
        </p:nvSpPr>
        <p:spPr/>
        <p:txBody>
          <a:bodyPr/>
          <a:lstStyle/>
          <a:p>
            <a:fld id="{42D9BF9C-381A-4476-A5D5-ADCA361A5E31}" type="slidenum">
              <a:rPr lang="en-GB" smtClean="0"/>
              <a:t>21</a:t>
            </a:fld>
            <a:endParaRPr lang="en-GB"/>
          </a:p>
        </p:txBody>
      </p:sp>
    </p:spTree>
    <p:extLst>
      <p:ext uri="{BB962C8B-B14F-4D97-AF65-F5344CB8AC3E}">
        <p14:creationId xmlns:p14="http://schemas.microsoft.com/office/powerpoint/2010/main" val="2340236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Bef>
                <a:spcPts val="1000"/>
              </a:spcBef>
              <a:buFont typeface="Arial"/>
              <a:buChar char="•"/>
            </a:pPr>
            <a:r>
              <a:rPr lang="en-GB" dirty="0"/>
              <a:t>Reasons</a:t>
            </a:r>
            <a:endParaRPr lang="en-US" dirty="0"/>
          </a:p>
          <a:p>
            <a:pPr marL="628650" lvl="1" indent="-171450">
              <a:lnSpc>
                <a:spcPct val="90000"/>
              </a:lnSpc>
              <a:spcBef>
                <a:spcPts val="500"/>
              </a:spcBef>
              <a:buFont typeface="Arial"/>
              <a:buChar char="•"/>
            </a:pPr>
            <a:r>
              <a:rPr lang="en-GB" dirty="0"/>
              <a:t>Large/long build – split tests into batches for faster turnaround</a:t>
            </a:r>
            <a:endParaRPr lang="en-GB" dirty="0">
              <a:cs typeface="Calibri"/>
            </a:endParaRPr>
          </a:p>
          <a:p>
            <a:pPr marL="628650" lvl="1" indent="-171450">
              <a:lnSpc>
                <a:spcPct val="90000"/>
              </a:lnSpc>
              <a:spcBef>
                <a:spcPts val="500"/>
              </a:spcBef>
              <a:buFont typeface="Arial"/>
              <a:buChar char="•"/>
            </a:pPr>
            <a:r>
              <a:rPr lang="en-GB" dirty="0" err="1">
                <a:cs typeface="Calibri"/>
              </a:rPr>
              <a:t>Ers</a:t>
            </a:r>
            <a:r>
              <a:rPr lang="en-GB">
                <a:cs typeface="Calibri"/>
              </a:rPr>
              <a:t> story – mid of night check ins</a:t>
            </a:r>
          </a:p>
          <a:p>
            <a:pPr marL="628650" lvl="1" indent="-171450">
              <a:lnSpc>
                <a:spcPct val="90000"/>
              </a:lnSpc>
              <a:spcBef>
                <a:spcPts val="500"/>
              </a:spcBef>
              <a:buFont typeface="Arial"/>
              <a:buChar char="•"/>
            </a:pPr>
            <a:endParaRPr lang="en-GB">
              <a:cs typeface="Calibri"/>
            </a:endParaRPr>
          </a:p>
        </p:txBody>
      </p:sp>
      <p:sp>
        <p:nvSpPr>
          <p:cNvPr id="4" name="Slide Number Placeholder 3"/>
          <p:cNvSpPr>
            <a:spLocks noGrp="1"/>
          </p:cNvSpPr>
          <p:nvPr>
            <p:ph type="sldNum" sz="quarter" idx="5"/>
          </p:nvPr>
        </p:nvSpPr>
        <p:spPr/>
        <p:txBody>
          <a:bodyPr/>
          <a:lstStyle/>
          <a:p>
            <a:fld id="{42D9BF9C-381A-4476-A5D5-ADCA361A5E31}" type="slidenum">
              <a:rPr lang="en-GB" smtClean="0"/>
              <a:t>2</a:t>
            </a:fld>
            <a:endParaRPr lang="en-GB"/>
          </a:p>
        </p:txBody>
      </p:sp>
    </p:spTree>
    <p:extLst>
      <p:ext uri="{BB962C8B-B14F-4D97-AF65-F5344CB8AC3E}">
        <p14:creationId xmlns:p14="http://schemas.microsoft.com/office/powerpoint/2010/main" val="668342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a:cs typeface="Calibri"/>
              </a:rPr>
              <a:t>You can't use Cloud for everything, though – despite what providers might lead you to believe.</a:t>
            </a:r>
          </a:p>
          <a:p>
            <a:pPr>
              <a:defRPr/>
            </a:pPr>
            <a:endParaRPr lang="en-GB">
              <a:cs typeface="Calibri"/>
            </a:endParaRPr>
          </a:p>
          <a:p>
            <a:pPr>
              <a:defRPr/>
            </a:pPr>
            <a:r>
              <a:rPr lang="en-GB">
                <a:cs typeface="Calibri"/>
              </a:rPr>
              <a:t>The big issue is 'Who can access my data without me knowing?'</a:t>
            </a:r>
          </a:p>
          <a:p>
            <a:pPr>
              <a:defRPr/>
            </a:pPr>
            <a:r>
              <a:rPr lang="en-GB">
                <a:cs typeface="Calibri"/>
              </a:rPr>
              <a:t>There is a risk and a perception that hosting sensitive data on somebody else's servers puts it at risk</a:t>
            </a:r>
          </a:p>
          <a:p>
            <a:pPr>
              <a:defRPr/>
            </a:pPr>
            <a:r>
              <a:rPr lang="en-GB">
                <a:cs typeface="Calibri"/>
              </a:rPr>
              <a:t>Encrypting that data mitigates this, but that's not enough in some industries.</a:t>
            </a:r>
          </a:p>
          <a:p>
            <a:pPr>
              <a:defRPr/>
            </a:pPr>
            <a:endParaRPr lang="en-GB">
              <a:cs typeface="Calibri"/>
            </a:endParaRPr>
          </a:p>
          <a:p>
            <a:pPr>
              <a:defRPr/>
            </a:pPr>
            <a:r>
              <a:rPr lang="en-GB">
                <a:cs typeface="Calibri"/>
              </a:rPr>
              <a:t>Defence for example: Can you see UK government hosting sensitive data on a foreign powers' Cloud system?</a:t>
            </a:r>
          </a:p>
          <a:p>
            <a:pPr>
              <a:defRPr/>
            </a:pPr>
            <a:r>
              <a:rPr lang="en-GB">
                <a:cs typeface="Calibri"/>
              </a:rPr>
              <a:t>Regulatory reasons limit where cloud can be used to limit risk of misuse of stolen data</a:t>
            </a:r>
          </a:p>
          <a:p>
            <a:pPr>
              <a:defRPr/>
            </a:pPr>
            <a:endParaRPr lang="en-GB">
              <a:cs typeface="Calibri"/>
            </a:endParaRPr>
          </a:p>
          <a:p>
            <a:pPr>
              <a:defRPr/>
            </a:pPr>
            <a:r>
              <a:rPr lang="en-GB">
                <a:cs typeface="Calibri"/>
              </a:rPr>
              <a:t>A third corporate reason is valid: Does my company trust your cloud? What if your cloud goes down?</a:t>
            </a:r>
          </a:p>
          <a:p>
            <a:pPr>
              <a:defRPr/>
            </a:pPr>
            <a:r>
              <a:rPr lang="en-GB">
                <a:cs typeface="Calibri"/>
              </a:rPr>
              <a:t>To some companies, this feels like a risky 'all eggs in one basket' option.</a:t>
            </a:r>
          </a:p>
          <a:p>
            <a:pPr>
              <a:defRPr/>
            </a:pPr>
            <a:r>
              <a:rPr lang="en-GB">
                <a:cs typeface="Calibri"/>
              </a:rPr>
              <a:t>But is it really? It can happen to your own servers, too.</a:t>
            </a:r>
          </a:p>
          <a:p>
            <a:pPr>
              <a:defRPr/>
            </a:pPr>
            <a:endParaRPr lang="en-GB">
              <a:cs typeface="Calibri"/>
            </a:endParaRPr>
          </a:p>
          <a:p>
            <a:pPr>
              <a:defRPr/>
            </a:pPr>
            <a:r>
              <a:rPr lang="en-GB">
                <a:cs typeface="Calibri"/>
              </a:rPr>
              <a:t>But there's a board-level decision to be made here – and it's arguable both ways.</a:t>
            </a:r>
          </a:p>
        </p:txBody>
      </p:sp>
      <p:sp>
        <p:nvSpPr>
          <p:cNvPr id="4" name="Slide Number Placeholder 3"/>
          <p:cNvSpPr>
            <a:spLocks noGrp="1"/>
          </p:cNvSpPr>
          <p:nvPr>
            <p:ph type="sldNum" sz="quarter" idx="5"/>
          </p:nvPr>
        </p:nvSpPr>
        <p:spPr/>
        <p:txBody>
          <a:bodyPr/>
          <a:lstStyle/>
          <a:p>
            <a:fld id="{42D9BF9C-381A-4476-A5D5-ADCA361A5E31}" type="slidenum">
              <a:rPr lang="en-GB" smtClean="0"/>
              <a:t>22</a:t>
            </a:fld>
            <a:endParaRPr lang="en-GB"/>
          </a:p>
        </p:txBody>
      </p:sp>
    </p:spTree>
    <p:extLst>
      <p:ext uri="{BB962C8B-B14F-4D97-AF65-F5344CB8AC3E}">
        <p14:creationId xmlns:p14="http://schemas.microsoft.com/office/powerpoint/2010/main" val="3638869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Cloud computing started around Year 2000 in web hosting companies who first had these problems.</a:t>
            </a:r>
          </a:p>
          <a:p>
            <a:pPr>
              <a:defRPr/>
            </a:pPr>
            <a:r>
              <a:rPr lang="en-US"/>
              <a:t>Lots of users wanting sites hosted – but some users had heavy traffic, others didn't. </a:t>
            </a:r>
          </a:p>
          <a:p>
            <a:pPr>
              <a:defRPr/>
            </a:pPr>
            <a:r>
              <a:rPr lang="en-US"/>
              <a:t>Hard to know how many servers to buy.</a:t>
            </a:r>
          </a:p>
          <a:p>
            <a:pPr>
              <a:defRPr/>
            </a:pPr>
            <a:r>
              <a:rPr lang="en-US"/>
              <a:t>Early attempts used </a:t>
            </a:r>
            <a:r>
              <a:rPr lang="en-US" err="1"/>
              <a:t>virtualisation</a:t>
            </a:r>
            <a:r>
              <a:rPr lang="en-US"/>
              <a:t> – essentially running a OS inside an OS to create 'virtual hardware' - the fore runner of Containers today.</a:t>
            </a:r>
          </a:p>
          <a:p>
            <a:pPr marL="0" marR="0" lvl="0" indent="0" algn="l" defTabSz="914400">
              <a:lnSpc>
                <a:spcPct val="100000"/>
              </a:lnSpc>
              <a:spcBef>
                <a:spcPts val="0"/>
              </a:spcBef>
              <a:spcAft>
                <a:spcPts val="0"/>
              </a:spcAft>
              <a:buClrTx/>
              <a:buSzTx/>
              <a:buNone/>
              <a:tabLst/>
              <a:defRPr/>
            </a:pPr>
            <a:endParaRPr lang="en-US">
              <a:cs typeface="Calibri"/>
            </a:endParaRPr>
          </a:p>
          <a:p>
            <a:pPr>
              <a:defRPr/>
            </a:pPr>
            <a:r>
              <a:rPr lang="en-US">
                <a:cs typeface="Calibri"/>
              </a:rPr>
              <a:t>Amazon then took an early lead releasing EC2 – their 'rent a server' offering in 2006. </a:t>
            </a:r>
          </a:p>
          <a:p>
            <a:pPr>
              <a:defRPr/>
            </a:pPr>
            <a:r>
              <a:rPr lang="en-US">
                <a:cs typeface="Calibri"/>
              </a:rPr>
              <a:t>For them, it was a way to monetize the computing power they </a:t>
            </a:r>
            <a:r>
              <a:rPr lang="en-US" i="1">
                <a:cs typeface="Calibri"/>
              </a:rPr>
              <a:t>didn't</a:t>
            </a:r>
            <a:r>
              <a:rPr lang="en-US">
                <a:cs typeface="Calibri"/>
              </a:rPr>
              <a:t> use on any given day: smart.</a:t>
            </a:r>
          </a:p>
          <a:p>
            <a:pPr>
              <a:defRPr/>
            </a:pPr>
            <a:endParaRPr lang="en-US">
              <a:cs typeface="Calibri"/>
            </a:endParaRPr>
          </a:p>
          <a:p>
            <a:pPr>
              <a:defRPr/>
            </a:pPr>
            <a:r>
              <a:rPr lang="en-US">
                <a:cs typeface="Calibri"/>
              </a:rPr>
              <a:t>Google and Microsoft followed suit over the next few years, offering 'rent a server' services.</a:t>
            </a:r>
          </a:p>
          <a:p>
            <a:pPr>
              <a:defRPr/>
            </a:pPr>
            <a:endParaRPr lang="en-US">
              <a:cs typeface="Calibri"/>
            </a:endParaRPr>
          </a:p>
          <a:p>
            <a:pPr>
              <a:defRPr/>
            </a:pPr>
            <a:r>
              <a:rPr lang="en-GB">
                <a:cs typeface="Calibri"/>
              </a:rPr>
              <a:t>The most recent advance in 2016 – and it is a </a:t>
            </a:r>
            <a:r>
              <a:rPr lang="en-GB" b="1">
                <a:cs typeface="Calibri"/>
              </a:rPr>
              <a:t>game changer</a:t>
            </a:r>
            <a:r>
              <a:rPr lang="en-GB">
                <a:cs typeface="Calibri"/>
              </a:rPr>
              <a:t> – is 'Serverless computing'. </a:t>
            </a:r>
          </a:p>
          <a:p>
            <a:pPr>
              <a:defRPr/>
            </a:pPr>
            <a:r>
              <a:rPr lang="en-GB">
                <a:cs typeface="Calibri"/>
              </a:rPr>
              <a:t>We're not going to cover this – but you </a:t>
            </a:r>
            <a:r>
              <a:rPr lang="en-GB" i="1">
                <a:cs typeface="Calibri"/>
              </a:rPr>
              <a:t>really should</a:t>
            </a:r>
            <a:r>
              <a:rPr lang="en-GB">
                <a:cs typeface="Calibri"/>
              </a:rPr>
              <a:t> check it out:</a:t>
            </a:r>
          </a:p>
          <a:p>
            <a:pPr>
              <a:defRPr/>
            </a:pPr>
            <a:r>
              <a:rPr lang="en-GB">
                <a:cs typeface="Calibri"/>
              </a:rPr>
              <a:t>"What </a:t>
            </a:r>
            <a:r>
              <a:rPr lang="en-GB" err="1">
                <a:cs typeface="Calibri"/>
              </a:rPr>
              <a:t>iof</a:t>
            </a:r>
            <a:r>
              <a:rPr lang="en-GB">
                <a:cs typeface="Calibri"/>
              </a:rPr>
              <a:t> we could just rent the inside of a function, in a running server, and just paste in the code?"</a:t>
            </a:r>
          </a:p>
          <a:p>
            <a:pPr>
              <a:defRPr/>
            </a:pPr>
            <a:r>
              <a:rPr lang="en-GB">
                <a:cs typeface="Calibri"/>
              </a:rPr>
              <a:t>Extreme shift left of hardware.</a:t>
            </a:r>
          </a:p>
        </p:txBody>
      </p:sp>
      <p:sp>
        <p:nvSpPr>
          <p:cNvPr id="4" name="Slide Number Placeholder 3"/>
          <p:cNvSpPr>
            <a:spLocks noGrp="1"/>
          </p:cNvSpPr>
          <p:nvPr>
            <p:ph type="sldNum" sz="quarter" idx="5"/>
          </p:nvPr>
        </p:nvSpPr>
        <p:spPr/>
        <p:txBody>
          <a:bodyPr/>
          <a:lstStyle/>
          <a:p>
            <a:fld id="{42D9BF9C-381A-4476-A5D5-ADCA361A5E31}" type="slidenum">
              <a:rPr lang="en-GB" smtClean="0"/>
              <a:t>23</a:t>
            </a:fld>
            <a:endParaRPr lang="en-GB"/>
          </a:p>
        </p:txBody>
      </p:sp>
    </p:spTree>
    <p:extLst>
      <p:ext uri="{BB962C8B-B14F-4D97-AF65-F5344CB8AC3E}">
        <p14:creationId xmlns:p14="http://schemas.microsoft.com/office/powerpoint/2010/main" val="2870803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a:cs typeface="Calibri"/>
              </a:rPr>
              <a:t>Today, Cloud Computing is a crowded space with many top players offering services.</a:t>
            </a:r>
          </a:p>
          <a:p>
            <a:pPr>
              <a:defRPr/>
            </a:pPr>
            <a:endParaRPr lang="en-GB">
              <a:cs typeface="Calibri"/>
            </a:endParaRPr>
          </a:p>
          <a:p>
            <a:pPr>
              <a:defRPr/>
            </a:pPr>
            <a:r>
              <a:rPr lang="en-GB">
                <a:cs typeface="Calibri"/>
              </a:rPr>
              <a:t>The top three we see in BJSS are Amazon, Microsoft and Google. </a:t>
            </a:r>
          </a:p>
          <a:p>
            <a:pPr>
              <a:defRPr/>
            </a:pPr>
            <a:r>
              <a:rPr lang="en-GB">
                <a:cs typeface="Calibri"/>
              </a:rPr>
              <a:t>It's fair to say that our projects tend to use Amazon or Azure.</a:t>
            </a:r>
          </a:p>
          <a:p>
            <a:pPr>
              <a:defRPr/>
            </a:pPr>
            <a:endParaRPr lang="en-GB">
              <a:cs typeface="Calibri"/>
            </a:endParaRPr>
          </a:p>
          <a:p>
            <a:pPr>
              <a:defRPr/>
            </a:pPr>
            <a:r>
              <a:rPr lang="en-GB">
                <a:cs typeface="Calibri"/>
              </a:rPr>
              <a:t>And of course BJSS is an official Amazon Certified Partner for AWS solutions – </a:t>
            </a:r>
          </a:p>
          <a:p>
            <a:pPr>
              <a:defRPr/>
            </a:pPr>
            <a:r>
              <a:rPr lang="en-GB">
                <a:cs typeface="Calibri"/>
              </a:rPr>
              <a:t>and we run the Amazon Restart program that retrains ex-military staff. </a:t>
            </a:r>
          </a:p>
          <a:p>
            <a:pPr>
              <a:defRPr/>
            </a:pPr>
            <a:endParaRPr lang="en-GB">
              <a:cs typeface="Calibri"/>
            </a:endParaRPr>
          </a:p>
          <a:p>
            <a:pPr>
              <a:defRPr/>
            </a:pPr>
            <a:r>
              <a:rPr lang="en-GB">
                <a:cs typeface="Calibri"/>
              </a:rPr>
              <a:t>Now – they make good DevOps people. Talk about being calm under fire ...</a:t>
            </a:r>
          </a:p>
        </p:txBody>
      </p:sp>
      <p:sp>
        <p:nvSpPr>
          <p:cNvPr id="4" name="Slide Number Placeholder 3"/>
          <p:cNvSpPr>
            <a:spLocks noGrp="1"/>
          </p:cNvSpPr>
          <p:nvPr>
            <p:ph type="sldNum" sz="quarter" idx="5"/>
          </p:nvPr>
        </p:nvSpPr>
        <p:spPr/>
        <p:txBody>
          <a:bodyPr/>
          <a:lstStyle/>
          <a:p>
            <a:fld id="{42D9BF9C-381A-4476-A5D5-ADCA361A5E31}" type="slidenum">
              <a:rPr lang="en-GB" smtClean="0"/>
              <a:t>24</a:t>
            </a:fld>
            <a:endParaRPr lang="en-GB"/>
          </a:p>
        </p:txBody>
      </p:sp>
    </p:spTree>
    <p:extLst>
      <p:ext uri="{BB962C8B-B14F-4D97-AF65-F5344CB8AC3E}">
        <p14:creationId xmlns:p14="http://schemas.microsoft.com/office/powerpoint/2010/main" val="1835227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a:cs typeface="Calibri"/>
              </a:rPr>
              <a:t>To help you get a feel for 'how good' each of those providers are, research company Gartner produce an annual matrix.</a:t>
            </a:r>
          </a:p>
          <a:p>
            <a:pPr>
              <a:defRPr/>
            </a:pPr>
            <a:endParaRPr lang="en-GB">
              <a:cs typeface="Calibri"/>
            </a:endParaRPr>
          </a:p>
          <a:p>
            <a:pPr>
              <a:defRPr/>
            </a:pPr>
            <a:r>
              <a:rPr lang="en-GB">
                <a:cs typeface="Calibri"/>
              </a:rPr>
              <a:t>Further to the right means 'Offer more services'.</a:t>
            </a:r>
          </a:p>
          <a:p>
            <a:pPr>
              <a:defRPr/>
            </a:pPr>
            <a:r>
              <a:rPr lang="en-GB">
                <a:cs typeface="Calibri"/>
              </a:rPr>
              <a:t>Further up means 'More mature and reliable'.</a:t>
            </a:r>
          </a:p>
          <a:p>
            <a:pPr>
              <a:defRPr/>
            </a:pPr>
            <a:endParaRPr lang="en-GB">
              <a:cs typeface="Calibri"/>
            </a:endParaRPr>
          </a:p>
          <a:p>
            <a:pPr>
              <a:defRPr/>
            </a:pPr>
            <a:r>
              <a:rPr lang="en-GB">
                <a:cs typeface="Calibri"/>
              </a:rPr>
              <a:t>Every single year, the top prize goes to Amazon Web Services – and rightly so.</a:t>
            </a:r>
          </a:p>
          <a:p>
            <a:pPr>
              <a:defRPr/>
            </a:pPr>
            <a:r>
              <a:rPr lang="en-GB">
                <a:cs typeface="Calibri"/>
              </a:rPr>
              <a:t>We're going to cover some of the hundreds of AWS services – and how you can use them - in our next talk</a:t>
            </a:r>
          </a:p>
        </p:txBody>
      </p:sp>
      <p:sp>
        <p:nvSpPr>
          <p:cNvPr id="4" name="Slide Number Placeholder 3"/>
          <p:cNvSpPr>
            <a:spLocks noGrp="1"/>
          </p:cNvSpPr>
          <p:nvPr>
            <p:ph type="sldNum" sz="quarter" idx="5"/>
          </p:nvPr>
        </p:nvSpPr>
        <p:spPr/>
        <p:txBody>
          <a:bodyPr/>
          <a:lstStyle/>
          <a:p>
            <a:fld id="{42D9BF9C-381A-4476-A5D5-ADCA361A5E31}" type="slidenum">
              <a:rPr lang="en-GB" smtClean="0"/>
              <a:t>25</a:t>
            </a:fld>
            <a:endParaRPr lang="en-GB"/>
          </a:p>
        </p:txBody>
      </p:sp>
    </p:spTree>
    <p:extLst>
      <p:ext uri="{BB962C8B-B14F-4D97-AF65-F5344CB8AC3E}">
        <p14:creationId xmlns:p14="http://schemas.microsoft.com/office/powerpoint/2010/main" val="2161166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Worth mentioning before Tea: Dark clouds. </a:t>
            </a:r>
          </a:p>
          <a:p>
            <a:r>
              <a:rPr lang="en-GB"/>
              <a:t>Commonly known as 'Botnets'.</a:t>
            </a:r>
            <a:endParaRPr lang="en-GB">
              <a:cs typeface="Calibri" panose="020F0502020204030204"/>
            </a:endParaRPr>
          </a:p>
          <a:p>
            <a:endParaRPr lang="en-GB">
              <a:cs typeface="Calibri" panose="020F0502020204030204"/>
            </a:endParaRPr>
          </a:p>
          <a:p>
            <a:r>
              <a:rPr lang="en-GB">
                <a:cs typeface="Calibri" panose="020F0502020204030204"/>
              </a:rPr>
              <a:t>When properly bad guys want to use computers to do bad things – they don’t want to leave a trail.</a:t>
            </a:r>
          </a:p>
          <a:p>
            <a:r>
              <a:rPr lang="en-GB">
                <a:cs typeface="Calibri" panose="020F0502020204030204"/>
              </a:rPr>
              <a:t>So they use your computer. And all the computers connected to it.</a:t>
            </a:r>
          </a:p>
          <a:p>
            <a:endParaRPr lang="en-GB">
              <a:cs typeface="Calibri" panose="020F0502020204030204"/>
            </a:endParaRPr>
          </a:p>
          <a:p>
            <a:r>
              <a:rPr lang="en-GB">
                <a:cs typeface="Calibri" panose="020F0502020204030204"/>
              </a:rPr>
              <a:t>All their bad deeds look like you did them …</a:t>
            </a:r>
          </a:p>
          <a:p>
            <a:endParaRPr lang="en-GB">
              <a:cs typeface="Calibri" panose="020F0502020204030204"/>
            </a:endParaRPr>
          </a:p>
          <a:p>
            <a:r>
              <a:rPr lang="en-GB">
                <a:cs typeface="Calibri" panose="020F0502020204030204"/>
              </a:rPr>
              <a:t>It's why the single most important thing we can do as Cloud developers is constantly think about SECURITY.</a:t>
            </a:r>
          </a:p>
          <a:p>
            <a:r>
              <a:rPr lang="en-GB">
                <a:cs typeface="Calibri" panose="020F0502020204030204"/>
              </a:rPr>
              <a:t>Securing your application – securing your network – locking down permissions.</a:t>
            </a:r>
          </a:p>
          <a:p>
            <a:endParaRPr lang="en-GB">
              <a:cs typeface="Calibri" panose="020F0502020204030204"/>
            </a:endParaRPr>
          </a:p>
          <a:p>
            <a:r>
              <a:rPr lang="en-GB">
                <a:cs typeface="Calibri" panose="020F0502020204030204"/>
              </a:rPr>
              <a:t>Otherwise, you might get a knock on the door for running the world's biggest illegal Crypto currency scam – without you ever knowing it.</a:t>
            </a:r>
          </a:p>
          <a:p>
            <a:endParaRPr lang="en-GB">
              <a:cs typeface="Calibri" panose="020F0502020204030204"/>
            </a:endParaRPr>
          </a:p>
          <a:p>
            <a:endParaRPr lang="en-GB">
              <a:cs typeface="Calibri" panose="020F0502020204030204"/>
            </a:endParaRPr>
          </a:p>
        </p:txBody>
      </p:sp>
      <p:sp>
        <p:nvSpPr>
          <p:cNvPr id="4" name="Slide Number Placeholder 3"/>
          <p:cNvSpPr>
            <a:spLocks noGrp="1"/>
          </p:cNvSpPr>
          <p:nvPr>
            <p:ph type="sldNum" sz="quarter" idx="5"/>
          </p:nvPr>
        </p:nvSpPr>
        <p:spPr/>
        <p:txBody>
          <a:bodyPr/>
          <a:lstStyle/>
          <a:p>
            <a:fld id="{42D9BF9C-381A-4476-A5D5-ADCA361A5E31}" type="slidenum">
              <a:rPr lang="en-GB" smtClean="0"/>
              <a:t>26</a:t>
            </a:fld>
            <a:endParaRPr lang="en-GB"/>
          </a:p>
        </p:txBody>
      </p:sp>
    </p:spTree>
    <p:extLst>
      <p:ext uri="{BB962C8B-B14F-4D97-AF65-F5344CB8AC3E}">
        <p14:creationId xmlns:p14="http://schemas.microsoft.com/office/powerpoint/2010/main" val="2267005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After the Tea Break, we're going to move on to the leading edge of deployment – Cloud Native with AWS</a:t>
            </a:r>
          </a:p>
        </p:txBody>
      </p:sp>
      <p:sp>
        <p:nvSpPr>
          <p:cNvPr id="4" name="Slide Number Placeholder 3"/>
          <p:cNvSpPr>
            <a:spLocks noGrp="1"/>
          </p:cNvSpPr>
          <p:nvPr>
            <p:ph type="sldNum" sz="quarter" idx="5"/>
          </p:nvPr>
        </p:nvSpPr>
        <p:spPr/>
        <p:txBody>
          <a:bodyPr/>
          <a:lstStyle/>
          <a:p>
            <a:fld id="{42D9BF9C-381A-4476-A5D5-ADCA361A5E31}" type="slidenum">
              <a:rPr lang="en-GB" smtClean="0"/>
              <a:t>27</a:t>
            </a:fld>
            <a:endParaRPr lang="en-GB"/>
          </a:p>
        </p:txBody>
      </p:sp>
    </p:spTree>
    <p:extLst>
      <p:ext uri="{BB962C8B-B14F-4D97-AF65-F5344CB8AC3E}">
        <p14:creationId xmlns:p14="http://schemas.microsoft.com/office/powerpoint/2010/main" val="4238430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2D9BF9C-381A-4476-A5D5-ADCA361A5E31}" type="slidenum">
              <a:rPr lang="en-GB" smtClean="0"/>
              <a:t>28</a:t>
            </a:fld>
            <a:endParaRPr lang="en-GB"/>
          </a:p>
        </p:txBody>
      </p:sp>
    </p:spTree>
    <p:extLst>
      <p:ext uri="{BB962C8B-B14F-4D97-AF65-F5344CB8AC3E}">
        <p14:creationId xmlns:p14="http://schemas.microsoft.com/office/powerpoint/2010/main" val="5493435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265">
              <a:spcBef>
                <a:spcPts val="479"/>
              </a:spcBef>
              <a:buClr>
                <a:srgbClr val="000000"/>
              </a:buClr>
              <a:buFont typeface="Symbol" charset="2"/>
              <a:buChar char=""/>
            </a:pPr>
            <a:r>
              <a:rPr lang="en-US" spc="-1">
                <a:solidFill>
                  <a:srgbClr val="1E2D3B"/>
                </a:solidFill>
                <a:latin typeface="Gill Sans MT"/>
              </a:rPr>
              <a:t>Has been Market </a:t>
            </a:r>
            <a:r>
              <a:rPr lang="en-US" sz="1200" b="0" strike="noStrike" spc="-1">
                <a:solidFill>
                  <a:srgbClr val="1E2D3B"/>
                </a:solidFill>
                <a:latin typeface="Gill Sans MT"/>
              </a:rPr>
              <a:t>leader </a:t>
            </a:r>
            <a:r>
              <a:rPr lang="en-US" spc="-1">
                <a:solidFill>
                  <a:srgbClr val="1E2D3B"/>
                </a:solidFill>
                <a:latin typeface="Gill Sans MT"/>
              </a:rPr>
              <a:t>for a long time, though the gap is closing with Azure catching up</a:t>
            </a:r>
            <a:endParaRPr lang="en-US"/>
          </a:p>
          <a:p>
            <a:pPr marL="343080" indent="-342720">
              <a:lnSpc>
                <a:spcPct val="100000"/>
              </a:lnSpc>
              <a:spcBef>
                <a:spcPts val="479"/>
              </a:spcBef>
              <a:buClr>
                <a:srgbClr val="000000"/>
              </a:buClr>
              <a:buFont typeface="Symbol" charset="2"/>
              <a:buChar char=""/>
            </a:pPr>
            <a:r>
              <a:rPr lang="en-US" sz="1200" b="0" strike="noStrike" spc="-1">
                <a:solidFill>
                  <a:srgbClr val="1E2D3B"/>
                </a:solidFill>
                <a:latin typeface="Gill Sans MT"/>
              </a:rPr>
              <a:t>Robust service levels</a:t>
            </a:r>
          </a:p>
          <a:p>
            <a:pPr marL="343080" indent="-342720">
              <a:lnSpc>
                <a:spcPct val="100000"/>
              </a:lnSpc>
              <a:spcBef>
                <a:spcPts val="479"/>
              </a:spcBef>
              <a:buClr>
                <a:srgbClr val="000000"/>
              </a:buClr>
              <a:buFont typeface="Symbol" charset="2"/>
              <a:buChar char=""/>
            </a:pPr>
            <a:r>
              <a:rPr lang="en-US" sz="1200" b="0" strike="noStrike" spc="-1">
                <a:solidFill>
                  <a:srgbClr val="1E2D3B"/>
                </a:solidFill>
                <a:latin typeface="Gill Sans MT"/>
              </a:rPr>
              <a:t>Reliable and responsive support</a:t>
            </a:r>
          </a:p>
          <a:p>
            <a:pPr marL="343080" indent="-342720">
              <a:lnSpc>
                <a:spcPct val="100000"/>
              </a:lnSpc>
              <a:spcBef>
                <a:spcPts val="479"/>
              </a:spcBef>
              <a:buClr>
                <a:srgbClr val="000000"/>
              </a:buClr>
              <a:buFont typeface="Symbol" charset="2"/>
              <a:buChar char=""/>
            </a:pPr>
            <a:r>
              <a:rPr lang="en-US" sz="1200" b="0" strike="noStrike" spc="-1">
                <a:solidFill>
                  <a:srgbClr val="1E2D3B"/>
                </a:solidFill>
                <a:latin typeface="Gill Sans MT"/>
              </a:rPr>
              <a:t>Solid feature set</a:t>
            </a:r>
          </a:p>
          <a:p>
            <a:pPr marL="343080" indent="-342720">
              <a:lnSpc>
                <a:spcPct val="100000"/>
              </a:lnSpc>
              <a:spcBef>
                <a:spcPts val="479"/>
              </a:spcBef>
              <a:buClr>
                <a:srgbClr val="000000"/>
              </a:buClr>
              <a:buFont typeface="Symbol" charset="2"/>
              <a:buChar char=""/>
            </a:pPr>
            <a:r>
              <a:rPr lang="en-US" sz="1200" b="0" strike="noStrike" spc="-1">
                <a:solidFill>
                  <a:srgbClr val="1E2D3B"/>
                </a:solidFill>
                <a:latin typeface="Gill Sans MT"/>
              </a:rPr>
              <a:t>Though there are some oddities -</a:t>
            </a:r>
            <a:r>
              <a:rPr lang="en-US" sz="1200" b="0" strike="noStrike" spc="-1">
                <a:solidFill>
                  <a:srgbClr val="1E2D3B"/>
                </a:solidFill>
                <a:latin typeface="Gill Sans MT"/>
                <a:sym typeface="Wingdings" panose="05000000000000000000" pitchFamily="2" charset="2"/>
              </a:rPr>
              <a:t> like what?</a:t>
            </a:r>
            <a:endParaRPr lang="en-US" sz="1200" b="0" strike="noStrike" spc="-1">
              <a:solidFill>
                <a:srgbClr val="1E2D3B"/>
              </a:solidFill>
              <a:latin typeface="Gill Sans MT"/>
            </a:endParaRPr>
          </a:p>
          <a:p>
            <a:pPr marL="343080" indent="-342720">
              <a:lnSpc>
                <a:spcPct val="100000"/>
              </a:lnSpc>
              <a:spcBef>
                <a:spcPts val="479"/>
              </a:spcBef>
              <a:buClr>
                <a:srgbClr val="000000"/>
              </a:buClr>
              <a:buFont typeface="Symbol" charset="2"/>
              <a:buChar char=""/>
            </a:pPr>
            <a:r>
              <a:rPr lang="en-US" sz="1200" b="0" strike="noStrike" spc="-1">
                <a:solidFill>
                  <a:srgbClr val="1E2D3B"/>
                </a:solidFill>
                <a:latin typeface="Gill Sans MT"/>
              </a:rPr>
              <a:t>More off-the-peg services than anyone else in the market</a:t>
            </a:r>
          </a:p>
          <a:p>
            <a:pPr marL="360" indent="0">
              <a:lnSpc>
                <a:spcPct val="100000"/>
              </a:lnSpc>
              <a:spcBef>
                <a:spcPts val="479"/>
              </a:spcBef>
              <a:buClr>
                <a:srgbClr val="000000"/>
              </a:buClr>
              <a:buFont typeface="Symbol" charset="2"/>
              <a:buNone/>
            </a:pPr>
            <a:endParaRPr lang="en-US" sz="1200" b="0" strike="noStrike" spc="-1">
              <a:solidFill>
                <a:srgbClr val="1E2D3B"/>
              </a:solidFill>
              <a:latin typeface="Gill Sans MT"/>
            </a:endParaRPr>
          </a:p>
          <a:p>
            <a:pPr marL="343080" indent="-342720">
              <a:lnSpc>
                <a:spcPct val="100000"/>
              </a:lnSpc>
              <a:spcBef>
                <a:spcPts val="479"/>
              </a:spcBef>
              <a:buClr>
                <a:srgbClr val="000000"/>
              </a:buClr>
              <a:buFont typeface="Symbol" charset="2"/>
              <a:buChar char=""/>
            </a:pPr>
            <a:r>
              <a:rPr lang="en-US" sz="1200" b="0" strike="noStrike" spc="-1">
                <a:solidFill>
                  <a:srgbClr val="1E2D3B"/>
                </a:solidFill>
                <a:latin typeface="Gill Sans MT"/>
              </a:rPr>
              <a:t>Some would argue some of the services are ‘</a:t>
            </a:r>
            <a:r>
              <a:rPr lang="en-US" sz="1200" b="0" strike="noStrike" spc="-1" err="1">
                <a:solidFill>
                  <a:srgbClr val="1E2D3B"/>
                </a:solidFill>
                <a:latin typeface="Gill Sans MT"/>
              </a:rPr>
              <a:t>shovelware</a:t>
            </a:r>
            <a:r>
              <a:rPr lang="en-US" sz="1200" b="0" strike="noStrike" spc="-1">
                <a:solidFill>
                  <a:srgbClr val="1E2D3B"/>
                </a:solidFill>
                <a:latin typeface="Gill Sans MT"/>
              </a:rPr>
              <a:t>’</a:t>
            </a:r>
          </a:p>
          <a:p>
            <a:pPr marL="343080" indent="-342720">
              <a:lnSpc>
                <a:spcPct val="100000"/>
              </a:lnSpc>
              <a:spcBef>
                <a:spcPts val="479"/>
              </a:spcBef>
              <a:buClr>
                <a:srgbClr val="000000"/>
              </a:buClr>
              <a:buFont typeface="Symbol" charset="2"/>
              <a:buChar char=""/>
            </a:pPr>
            <a:r>
              <a:rPr lang="en-US" sz="1200" b="0" strike="noStrike" spc="-1">
                <a:solidFill>
                  <a:srgbClr val="1E2D3B"/>
                </a:solidFill>
                <a:latin typeface="Gill Sans MT"/>
              </a:rPr>
              <a:t>That is, not totally fit for purpose but there to pad out the list of services AWS offers</a:t>
            </a:r>
          </a:p>
          <a:p>
            <a:pPr marL="343080" indent="-342720">
              <a:lnSpc>
                <a:spcPct val="100000"/>
              </a:lnSpc>
              <a:spcBef>
                <a:spcPts val="479"/>
              </a:spcBef>
              <a:buClr>
                <a:srgbClr val="000000"/>
              </a:buClr>
              <a:buFont typeface="Symbol" charset="2"/>
              <a:buChar char=""/>
            </a:pPr>
            <a:r>
              <a:rPr lang="en-US" sz="1200" b="0" strike="noStrike" spc="-1">
                <a:solidFill>
                  <a:srgbClr val="1E2D3B"/>
                </a:solidFill>
                <a:latin typeface="Gill Sans MT"/>
              </a:rPr>
              <a:t>But many/most of them work well</a:t>
            </a:r>
          </a:p>
          <a:p>
            <a:endParaRPr lang="en-GB"/>
          </a:p>
        </p:txBody>
      </p:sp>
      <p:sp>
        <p:nvSpPr>
          <p:cNvPr id="4" name="Slide Number Placeholder 3"/>
          <p:cNvSpPr>
            <a:spLocks noGrp="1"/>
          </p:cNvSpPr>
          <p:nvPr>
            <p:ph type="sldNum" sz="quarter" idx="5"/>
          </p:nvPr>
        </p:nvSpPr>
        <p:spPr/>
        <p:txBody>
          <a:bodyPr/>
          <a:lstStyle/>
          <a:p>
            <a:fld id="{42D9BF9C-381A-4476-A5D5-ADCA361A5E31}" type="slidenum">
              <a:rPr lang="en-GB" smtClean="0"/>
              <a:t>29</a:t>
            </a:fld>
            <a:endParaRPr lang="en-GB"/>
          </a:p>
        </p:txBody>
      </p:sp>
    </p:spTree>
    <p:extLst>
      <p:ext uri="{BB962C8B-B14F-4D97-AF65-F5344CB8AC3E}">
        <p14:creationId xmlns:p14="http://schemas.microsoft.com/office/powerpoint/2010/main" val="37242588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3080" indent="-342720">
              <a:lnSpc>
                <a:spcPct val="100000"/>
              </a:lnSpc>
              <a:spcBef>
                <a:spcPts val="479"/>
              </a:spcBef>
              <a:buClr>
                <a:srgbClr val="000000"/>
              </a:buClr>
              <a:buFont typeface="Symbol" charset="2"/>
              <a:buChar char=""/>
            </a:pPr>
            <a:r>
              <a:rPr lang="en-US" sz="1200" b="0" strike="noStrike" spc="-1">
                <a:solidFill>
                  <a:srgbClr val="1E2D3B"/>
                </a:solidFill>
                <a:latin typeface="Gill Sans MT"/>
              </a:rPr>
              <a:t>Some architectural quirks due to being first to provide many services</a:t>
            </a:r>
          </a:p>
          <a:p>
            <a:pPr marL="343080" indent="-342720">
              <a:lnSpc>
                <a:spcPct val="100000"/>
              </a:lnSpc>
              <a:spcBef>
                <a:spcPts val="479"/>
              </a:spcBef>
              <a:buClr>
                <a:srgbClr val="000000"/>
              </a:buClr>
              <a:buFont typeface="Symbol" charset="2"/>
              <a:buChar char=""/>
            </a:pPr>
            <a:r>
              <a:rPr lang="en-US" sz="1200" b="0" strike="noStrike" spc="-1">
                <a:solidFill>
                  <a:srgbClr val="1E2D3B"/>
                </a:solidFill>
                <a:latin typeface="Gill Sans MT"/>
              </a:rPr>
              <a:t>More recent cloud providers (e.g. Google Cloud Platform) have been able to see what worked and what didn’t on AWS and design around that</a:t>
            </a:r>
          </a:p>
          <a:p>
            <a:pPr marL="343080" indent="-342720">
              <a:lnSpc>
                <a:spcPct val="100000"/>
              </a:lnSpc>
              <a:spcBef>
                <a:spcPts val="479"/>
              </a:spcBef>
              <a:buClr>
                <a:srgbClr val="000000"/>
              </a:buClr>
              <a:buFont typeface="Symbol" charset="2"/>
              <a:buChar char=""/>
            </a:pPr>
            <a:r>
              <a:rPr lang="en-US" sz="1200" b="0" strike="noStrike" spc="-1">
                <a:solidFill>
                  <a:srgbClr val="1E2D3B"/>
                </a:solidFill>
                <a:latin typeface="Gill Sans MT"/>
              </a:rPr>
              <a:t>Difficult for Amazon to change some of their core architectural decisions due to their size and existing customer base</a:t>
            </a:r>
          </a:p>
          <a:p>
            <a:pPr marL="343080" indent="-342720">
              <a:lnSpc>
                <a:spcPct val="100000"/>
              </a:lnSpc>
              <a:spcBef>
                <a:spcPts val="479"/>
              </a:spcBef>
              <a:buClr>
                <a:srgbClr val="000000"/>
              </a:buClr>
              <a:buFont typeface="Symbol" charset="2"/>
              <a:buChar char=""/>
            </a:pPr>
            <a:r>
              <a:rPr lang="en-US" sz="1200" b="0" strike="noStrike" spc="-1">
                <a:solidFill>
                  <a:srgbClr val="1E2D3B"/>
                </a:solidFill>
                <a:latin typeface="Gill Sans MT"/>
              </a:rPr>
              <a:t>Not all AWS services are brilliant</a:t>
            </a:r>
          </a:p>
          <a:p>
            <a:pPr marL="343080" indent="-342720">
              <a:lnSpc>
                <a:spcPct val="100000"/>
              </a:lnSpc>
              <a:spcBef>
                <a:spcPts val="479"/>
              </a:spcBef>
              <a:buClr>
                <a:srgbClr val="000000"/>
              </a:buClr>
              <a:buFont typeface="Symbol" charset="2"/>
              <a:buChar char=""/>
            </a:pPr>
            <a:r>
              <a:rPr lang="en-US" sz="1200" b="0" strike="noStrike" spc="-1">
                <a:solidFill>
                  <a:srgbClr val="1E2D3B"/>
                </a:solidFill>
                <a:latin typeface="Gill Sans MT"/>
              </a:rPr>
              <a:t>Some are clearly alpha/beta quality despite what Amazon says</a:t>
            </a:r>
          </a:p>
          <a:p>
            <a:pPr marL="343080" indent="-342720">
              <a:lnSpc>
                <a:spcPct val="100000"/>
              </a:lnSpc>
              <a:spcBef>
                <a:spcPts val="479"/>
              </a:spcBef>
              <a:buClr>
                <a:srgbClr val="000000"/>
              </a:buClr>
              <a:buFont typeface="Symbol" charset="2"/>
              <a:buChar char=""/>
            </a:pPr>
            <a:r>
              <a:rPr lang="en-US" sz="1200" b="0" strike="noStrike" spc="-1">
                <a:solidFill>
                  <a:srgbClr val="1E2D3B"/>
                </a:solidFill>
                <a:latin typeface="Gill Sans MT"/>
              </a:rPr>
              <a:t>While prices have come down markedly and Amazon continue to reduce prices, they often end up a little more expensive than their bigger competitors</a:t>
            </a:r>
          </a:p>
          <a:p>
            <a:pPr marL="343080" indent="-342720">
              <a:lnSpc>
                <a:spcPct val="100000"/>
              </a:lnSpc>
              <a:spcBef>
                <a:spcPts val="479"/>
              </a:spcBef>
              <a:buClr>
                <a:srgbClr val="000000"/>
              </a:buClr>
              <a:buFont typeface="Symbol" charset="2"/>
              <a:buChar char=""/>
            </a:pPr>
            <a:r>
              <a:rPr lang="en-US" sz="1200" b="0" strike="noStrike" spc="-1">
                <a:solidFill>
                  <a:srgbClr val="1E2D3B"/>
                </a:solidFill>
                <a:latin typeface="Gill Sans MT"/>
              </a:rPr>
              <a:t>Market leader concerns</a:t>
            </a:r>
          </a:p>
          <a:p>
            <a:pPr marL="343080" indent="-342720">
              <a:lnSpc>
                <a:spcPct val="100000"/>
              </a:lnSpc>
              <a:spcBef>
                <a:spcPts val="479"/>
              </a:spcBef>
              <a:buClr>
                <a:srgbClr val="000000"/>
              </a:buClr>
              <a:buFont typeface="Symbol" charset="2"/>
              <a:buChar char=""/>
            </a:pPr>
            <a:r>
              <a:rPr lang="en-US" sz="1200" b="0" strike="noStrike" spc="-1">
                <a:solidFill>
                  <a:srgbClr val="1E2D3B"/>
                </a:solidFill>
                <a:latin typeface="Gill Sans MT"/>
              </a:rPr>
              <a:t>Some(?) evidence they are getting more hard-nosed towards their customers recently</a:t>
            </a:r>
          </a:p>
          <a:p>
            <a:pPr marL="343080" indent="-342720">
              <a:lnSpc>
                <a:spcPct val="100000"/>
              </a:lnSpc>
              <a:spcBef>
                <a:spcPts val="479"/>
              </a:spcBef>
              <a:buClr>
                <a:srgbClr val="000000"/>
              </a:buClr>
              <a:buFont typeface="Symbol" charset="2"/>
              <a:buChar char=""/>
            </a:pPr>
            <a:r>
              <a:rPr lang="en-US" sz="1200" b="0" strike="noStrike" spc="-1">
                <a:solidFill>
                  <a:srgbClr val="1E2D3B"/>
                </a:solidFill>
                <a:latin typeface="Gill Sans MT"/>
              </a:rPr>
              <a:t>Competitors finally beginning to chip away at their market share </a:t>
            </a:r>
          </a:p>
          <a:p>
            <a:pPr marL="343080" indent="-342720">
              <a:lnSpc>
                <a:spcPct val="100000"/>
              </a:lnSpc>
              <a:spcBef>
                <a:spcPts val="479"/>
              </a:spcBef>
              <a:buClr>
                <a:srgbClr val="000000"/>
              </a:buClr>
              <a:buFont typeface="Symbol" charset="2"/>
              <a:buChar char=""/>
            </a:pPr>
            <a:r>
              <a:rPr lang="en-US" sz="1200" b="0" strike="noStrike" spc="-1">
                <a:solidFill>
                  <a:srgbClr val="1E2D3B"/>
                </a:solidFill>
                <a:latin typeface="Gill Sans MT"/>
              </a:rPr>
              <a:t>American company</a:t>
            </a:r>
          </a:p>
          <a:p>
            <a:pPr marL="343080" indent="-342720">
              <a:lnSpc>
                <a:spcPct val="100000"/>
              </a:lnSpc>
              <a:spcBef>
                <a:spcPts val="479"/>
              </a:spcBef>
              <a:buClr>
                <a:srgbClr val="000000"/>
              </a:buClr>
              <a:buFont typeface="Symbol" charset="2"/>
              <a:buChar char=""/>
            </a:pPr>
            <a:r>
              <a:rPr lang="en-US" sz="1200" b="0" strike="noStrike" spc="-1">
                <a:solidFill>
                  <a:srgbClr val="1E2D3B"/>
                </a:solidFill>
                <a:latin typeface="Gill Sans MT"/>
              </a:rPr>
              <a:t>Concerns over data sovereignty when entrusting your data to a company subject to USA PATRIOT act - even if the data is hosted in a non-US region</a:t>
            </a:r>
          </a:p>
          <a:p>
            <a:pPr marL="343080" indent="-342720">
              <a:lnSpc>
                <a:spcPct val="100000"/>
              </a:lnSpc>
              <a:spcBef>
                <a:spcPts val="479"/>
              </a:spcBef>
              <a:buClr>
                <a:srgbClr val="000000"/>
              </a:buClr>
              <a:buFont typeface="Symbol" charset="2"/>
              <a:buChar char=""/>
            </a:pPr>
            <a:r>
              <a:rPr lang="en-US" sz="1200" b="0" strike="noStrike" spc="-1">
                <a:solidFill>
                  <a:srgbClr val="1E2D3B"/>
                </a:solidFill>
                <a:latin typeface="Gill Sans MT"/>
              </a:rPr>
              <a:t>All their big competitors have this problem too</a:t>
            </a:r>
          </a:p>
          <a:p>
            <a:endParaRPr lang="en-GB"/>
          </a:p>
        </p:txBody>
      </p:sp>
      <p:sp>
        <p:nvSpPr>
          <p:cNvPr id="4" name="Slide Number Placeholder 3"/>
          <p:cNvSpPr>
            <a:spLocks noGrp="1"/>
          </p:cNvSpPr>
          <p:nvPr>
            <p:ph type="sldNum" sz="quarter" idx="5"/>
          </p:nvPr>
        </p:nvSpPr>
        <p:spPr/>
        <p:txBody>
          <a:bodyPr/>
          <a:lstStyle/>
          <a:p>
            <a:fld id="{42D9BF9C-381A-4476-A5D5-ADCA361A5E31}" type="slidenum">
              <a:rPr lang="en-GB" smtClean="0"/>
              <a:t>31</a:t>
            </a:fld>
            <a:endParaRPr lang="en-GB"/>
          </a:p>
        </p:txBody>
      </p:sp>
    </p:spTree>
    <p:extLst>
      <p:ext uri="{BB962C8B-B14F-4D97-AF65-F5344CB8AC3E}">
        <p14:creationId xmlns:p14="http://schemas.microsoft.com/office/powerpoint/2010/main" val="2688037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is the list of Services presented to you to choose from when you sign up to an Amazon account and reach the control Console.</a:t>
            </a:r>
          </a:p>
          <a:p>
            <a:r>
              <a:rPr lang="en-GB"/>
              <a:t>As you can see, it is a  </a:t>
            </a:r>
            <a:r>
              <a:rPr lang="en-GB" err="1"/>
              <a:t>a</a:t>
            </a:r>
            <a:r>
              <a:rPr lang="en-GB"/>
              <a:t> bewildering buffet of choices. Helpfully grouped by function.</a:t>
            </a:r>
          </a:p>
          <a:p>
            <a:r>
              <a:rPr lang="en-GB"/>
              <a:t>Ones of interest to you relating to this bootcamp are: - </a:t>
            </a:r>
          </a:p>
          <a:p>
            <a:endParaRPr lang="en-GB"/>
          </a:p>
          <a:p>
            <a:pPr marL="343080" indent="-342720">
              <a:lnSpc>
                <a:spcPct val="100000"/>
              </a:lnSpc>
              <a:spcBef>
                <a:spcPts val="479"/>
              </a:spcBef>
              <a:buClr>
                <a:srgbClr val="000000"/>
              </a:buClr>
              <a:buFont typeface="Symbol" charset="2"/>
              <a:buChar char=""/>
            </a:pPr>
            <a:r>
              <a:rPr lang="en-US" sz="1200" b="0" strike="noStrike" spc="-1">
                <a:solidFill>
                  <a:srgbClr val="1E2D3B"/>
                </a:solidFill>
                <a:latin typeface="Gill Sans MT"/>
              </a:rPr>
              <a:t>ECS (Elastic Container Service) ?? Maybe?</a:t>
            </a:r>
          </a:p>
          <a:p>
            <a:pPr marL="343080" indent="-342720">
              <a:lnSpc>
                <a:spcPct val="100000"/>
              </a:lnSpc>
              <a:spcBef>
                <a:spcPts val="479"/>
              </a:spcBef>
              <a:buClr>
                <a:srgbClr val="000000"/>
              </a:buClr>
              <a:buFont typeface="Symbol" charset="2"/>
              <a:buChar char=""/>
            </a:pPr>
            <a:r>
              <a:rPr lang="en-US" sz="1200" b="0" strike="sngStrike" spc="-1">
                <a:solidFill>
                  <a:srgbClr val="1E2D3B"/>
                </a:solidFill>
                <a:latin typeface="Gill Sans MT"/>
              </a:rPr>
              <a:t>Lambda (Function as a Service)</a:t>
            </a:r>
          </a:p>
          <a:p>
            <a:pPr marL="343080" indent="-342720">
              <a:lnSpc>
                <a:spcPct val="100000"/>
              </a:lnSpc>
              <a:spcBef>
                <a:spcPts val="479"/>
              </a:spcBef>
              <a:buClr>
                <a:srgbClr val="000000"/>
              </a:buClr>
              <a:buFont typeface="Symbol" charset="2"/>
              <a:buChar char=""/>
            </a:pPr>
            <a:r>
              <a:rPr lang="en-US" sz="1200" b="0" strike="sngStrike" spc="-1">
                <a:solidFill>
                  <a:srgbClr val="1E2D3B"/>
                </a:solidFill>
                <a:latin typeface="Gill Sans MT"/>
              </a:rPr>
              <a:t>SQS (Simple Queuing Service)</a:t>
            </a:r>
          </a:p>
          <a:p>
            <a:pPr marL="343080" indent="-342720">
              <a:lnSpc>
                <a:spcPct val="100000"/>
              </a:lnSpc>
              <a:spcBef>
                <a:spcPts val="479"/>
              </a:spcBef>
              <a:buClr>
                <a:srgbClr val="000000"/>
              </a:buClr>
              <a:buFont typeface="Symbol" charset="2"/>
              <a:buChar char=""/>
            </a:pPr>
            <a:r>
              <a:rPr lang="en-US" sz="1200" b="0" strike="sngStrike" spc="-1">
                <a:solidFill>
                  <a:srgbClr val="1E2D3B"/>
                </a:solidFill>
                <a:latin typeface="Gill Sans MT"/>
              </a:rPr>
              <a:t>SNS (Simple Notification Service)</a:t>
            </a:r>
          </a:p>
          <a:p>
            <a:pPr marL="343080" indent="-342720">
              <a:lnSpc>
                <a:spcPct val="100000"/>
              </a:lnSpc>
              <a:spcBef>
                <a:spcPts val="479"/>
              </a:spcBef>
              <a:buClr>
                <a:srgbClr val="000000"/>
              </a:buClr>
              <a:buFont typeface="Symbol" charset="2"/>
              <a:buChar char=""/>
            </a:pPr>
            <a:r>
              <a:rPr lang="en-US" sz="1200" b="0" strike="sngStrike" spc="-1">
                <a:solidFill>
                  <a:srgbClr val="1E2D3B"/>
                </a:solidFill>
                <a:latin typeface="Gill Sans MT"/>
              </a:rPr>
              <a:t>SES (Simple Email Service)</a:t>
            </a:r>
          </a:p>
          <a:p>
            <a:pPr marL="343080" indent="-342720">
              <a:lnSpc>
                <a:spcPct val="100000"/>
              </a:lnSpc>
              <a:spcBef>
                <a:spcPts val="479"/>
              </a:spcBef>
              <a:buClr>
                <a:srgbClr val="000000"/>
              </a:buClr>
              <a:buFont typeface="Symbol" charset="2"/>
              <a:buChar char=""/>
            </a:pPr>
            <a:r>
              <a:rPr lang="en-US" sz="1200" b="0" strike="noStrike" spc="-1">
                <a:solidFill>
                  <a:srgbClr val="1E2D3B"/>
                </a:solidFill>
                <a:latin typeface="Gill Sans MT"/>
              </a:rPr>
              <a:t>API Gateway</a:t>
            </a:r>
          </a:p>
          <a:p>
            <a:pPr marL="343080" indent="-342720">
              <a:lnSpc>
                <a:spcPct val="100000"/>
              </a:lnSpc>
              <a:spcBef>
                <a:spcPts val="479"/>
              </a:spcBef>
              <a:buClr>
                <a:srgbClr val="000000"/>
              </a:buClr>
              <a:buFont typeface="Symbol" charset="2"/>
              <a:buChar char=""/>
            </a:pPr>
            <a:r>
              <a:rPr lang="en-US" sz="1200" b="0" strike="noStrike" spc="-1">
                <a:solidFill>
                  <a:srgbClr val="1E2D3B"/>
                </a:solidFill>
                <a:latin typeface="Gill Sans MT"/>
              </a:rPr>
              <a:t>CloudTrail (Audit logging)</a:t>
            </a:r>
          </a:p>
          <a:p>
            <a:pPr marL="343080" indent="-342720">
              <a:lnSpc>
                <a:spcPct val="100000"/>
              </a:lnSpc>
              <a:spcBef>
                <a:spcPts val="479"/>
              </a:spcBef>
              <a:buClr>
                <a:srgbClr val="000000"/>
              </a:buClr>
              <a:buFont typeface="Symbol" charset="2"/>
              <a:buChar char=""/>
            </a:pPr>
            <a:r>
              <a:rPr lang="en-US" sz="1200" b="1" strike="noStrike" spc="-1">
                <a:solidFill>
                  <a:srgbClr val="1E2D3B"/>
                </a:solidFill>
                <a:latin typeface="Gill Sans MT"/>
              </a:rPr>
              <a:t>CloudWatch (Monitoring and application logging)</a:t>
            </a:r>
          </a:p>
          <a:p>
            <a:pPr marL="343080" indent="-342720">
              <a:lnSpc>
                <a:spcPct val="100000"/>
              </a:lnSpc>
              <a:spcBef>
                <a:spcPts val="479"/>
              </a:spcBef>
              <a:buClr>
                <a:srgbClr val="000000"/>
              </a:buClr>
              <a:buFont typeface="Symbol" charset="2"/>
              <a:buChar char=""/>
            </a:pPr>
            <a:r>
              <a:rPr lang="en-US" sz="1200" b="1" strike="noStrike" spc="-1">
                <a:solidFill>
                  <a:srgbClr val="1E2D3B"/>
                </a:solidFill>
                <a:latin typeface="Gill Sans MT"/>
              </a:rPr>
              <a:t>CloudFormation (Infrastructure as Code)</a:t>
            </a:r>
          </a:p>
          <a:p>
            <a:pPr marL="343080" indent="-342720">
              <a:lnSpc>
                <a:spcPct val="100000"/>
              </a:lnSpc>
              <a:spcBef>
                <a:spcPts val="479"/>
              </a:spcBef>
              <a:buClr>
                <a:srgbClr val="000000"/>
              </a:buClr>
              <a:buFont typeface="Symbol" charset="2"/>
              <a:buChar char=""/>
            </a:pPr>
            <a:r>
              <a:rPr lang="en-US" sz="1200" b="0" strike="noStrike" spc="-1">
                <a:solidFill>
                  <a:srgbClr val="1E2D3B"/>
                </a:solidFill>
                <a:latin typeface="Gill Sans MT"/>
              </a:rPr>
              <a:t>CloudFront (AWS’s Content Delivery Network)</a:t>
            </a:r>
          </a:p>
          <a:p>
            <a:endParaRPr lang="en-GB"/>
          </a:p>
        </p:txBody>
      </p:sp>
      <p:sp>
        <p:nvSpPr>
          <p:cNvPr id="4" name="Slide Number Placeholder 3"/>
          <p:cNvSpPr>
            <a:spLocks noGrp="1"/>
          </p:cNvSpPr>
          <p:nvPr>
            <p:ph type="sldNum" sz="quarter" idx="5"/>
          </p:nvPr>
        </p:nvSpPr>
        <p:spPr/>
        <p:txBody>
          <a:bodyPr/>
          <a:lstStyle/>
          <a:p>
            <a:fld id="{42D9BF9C-381A-4476-A5D5-ADCA361A5E31}" type="slidenum">
              <a:rPr lang="en-GB" smtClean="0"/>
              <a:t>32</a:t>
            </a:fld>
            <a:endParaRPr lang="en-GB"/>
          </a:p>
        </p:txBody>
      </p:sp>
    </p:spTree>
    <p:extLst>
      <p:ext uri="{BB962C8B-B14F-4D97-AF65-F5344CB8AC3E}">
        <p14:creationId xmlns:p14="http://schemas.microsoft.com/office/powerpoint/2010/main" val="3430775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Examples from eRS and TalPay</a:t>
            </a:r>
          </a:p>
          <a:p>
            <a:r>
              <a:rPr lang="en-US">
                <a:cs typeface="Calibri"/>
              </a:rPr>
              <a:t>Ask audience how long the builds on their projects take and what ideas they have for arranging modules and microservices.</a:t>
            </a:r>
            <a:endParaRPr lang="en-US" dirty="0">
              <a:cs typeface="Calibri"/>
            </a:endParaRPr>
          </a:p>
        </p:txBody>
      </p:sp>
      <p:sp>
        <p:nvSpPr>
          <p:cNvPr id="4" name="Slide Number Placeholder 3"/>
          <p:cNvSpPr>
            <a:spLocks noGrp="1"/>
          </p:cNvSpPr>
          <p:nvPr>
            <p:ph type="sldNum" sz="quarter" idx="5"/>
          </p:nvPr>
        </p:nvSpPr>
        <p:spPr/>
        <p:txBody>
          <a:bodyPr/>
          <a:lstStyle/>
          <a:p>
            <a:fld id="{42D9BF9C-381A-4476-A5D5-ADCA361A5E31}" type="slidenum">
              <a:rPr lang="en-GB" smtClean="0"/>
              <a:t>3</a:t>
            </a:fld>
            <a:endParaRPr lang="en-GB"/>
          </a:p>
        </p:txBody>
      </p:sp>
    </p:spTree>
    <p:extLst>
      <p:ext uri="{BB962C8B-B14F-4D97-AF65-F5344CB8AC3E}">
        <p14:creationId xmlns:p14="http://schemas.microsoft.com/office/powerpoint/2010/main" val="382392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60" indent="0">
              <a:lnSpc>
                <a:spcPct val="100000"/>
              </a:lnSpc>
              <a:spcBef>
                <a:spcPts val="479"/>
              </a:spcBef>
              <a:buClr>
                <a:srgbClr val="000000"/>
              </a:buClr>
              <a:buFont typeface="Symbol" charset="2"/>
              <a:buNone/>
            </a:pPr>
            <a:r>
              <a:rPr lang="en-US" sz="1200" b="0" strike="noStrike" spc="-1">
                <a:solidFill>
                  <a:srgbClr val="1E2D3B"/>
                </a:solidFill>
                <a:latin typeface="Gill Sans MT"/>
              </a:rPr>
              <a:t>There are many (over 100!) cloud services available on AWS</a:t>
            </a:r>
          </a:p>
          <a:p>
            <a:pPr marL="360" indent="0">
              <a:lnSpc>
                <a:spcPct val="100000"/>
              </a:lnSpc>
              <a:spcBef>
                <a:spcPts val="479"/>
              </a:spcBef>
              <a:buClr>
                <a:srgbClr val="000000"/>
              </a:buClr>
              <a:buFont typeface="Symbol" charset="2"/>
              <a:buNone/>
            </a:pPr>
            <a:endParaRPr lang="en-US" sz="1200" b="0" strike="noStrike" spc="-1">
              <a:solidFill>
                <a:srgbClr val="1E2D3B"/>
              </a:solidFill>
              <a:latin typeface="Gill Sans MT"/>
            </a:endParaRPr>
          </a:p>
          <a:p>
            <a:pPr marL="360" indent="0">
              <a:lnSpc>
                <a:spcPct val="100000"/>
              </a:lnSpc>
              <a:spcBef>
                <a:spcPts val="479"/>
              </a:spcBef>
              <a:buClr>
                <a:srgbClr val="000000"/>
              </a:buClr>
              <a:buFont typeface="Symbol" charset="2"/>
              <a:buNone/>
            </a:pPr>
            <a:r>
              <a:rPr lang="en-US" sz="1200" b="0" strike="noStrike" spc="-1">
                <a:solidFill>
                  <a:srgbClr val="1E2D3B"/>
                </a:solidFill>
                <a:latin typeface="Gill Sans MT"/>
              </a:rPr>
              <a:t>The core services that the rest are built on are: (go into list)</a:t>
            </a:r>
          </a:p>
          <a:p>
            <a:endParaRPr lang="en-GB"/>
          </a:p>
          <a:p>
            <a:pPr marL="343080" indent="-342720">
              <a:lnSpc>
                <a:spcPct val="100000"/>
              </a:lnSpc>
              <a:spcBef>
                <a:spcPts val="479"/>
              </a:spcBef>
              <a:buClr>
                <a:srgbClr val="000000"/>
              </a:buClr>
              <a:buFont typeface="Symbol" charset="2"/>
              <a:buChar char=""/>
            </a:pPr>
            <a:r>
              <a:rPr lang="en-US" sz="1200" b="0" strike="noStrike" spc="-1">
                <a:solidFill>
                  <a:srgbClr val="1E2D3B"/>
                </a:solidFill>
                <a:latin typeface="Gill Sans MT"/>
              </a:rPr>
              <a:t>EC2 (Elastic Compute Cloud) - the core </a:t>
            </a:r>
            <a:r>
              <a:rPr lang="en-US" sz="1200" b="0" strike="noStrike" spc="-1" err="1">
                <a:solidFill>
                  <a:srgbClr val="1E2D3B"/>
                </a:solidFill>
                <a:latin typeface="Gill Sans MT"/>
              </a:rPr>
              <a:t>virtualisation</a:t>
            </a:r>
            <a:r>
              <a:rPr lang="en-US" sz="1200" b="0" strike="noStrike" spc="-1">
                <a:solidFill>
                  <a:srgbClr val="1E2D3B"/>
                </a:solidFill>
                <a:latin typeface="Gill Sans MT"/>
              </a:rPr>
              <a:t> platform, similar to e.g. VMware</a:t>
            </a:r>
          </a:p>
          <a:p>
            <a:pPr marL="343080" indent="-342720">
              <a:lnSpc>
                <a:spcPct val="100000"/>
              </a:lnSpc>
              <a:spcBef>
                <a:spcPts val="479"/>
              </a:spcBef>
              <a:buClr>
                <a:srgbClr val="000000"/>
              </a:buClr>
              <a:buFont typeface="Symbol" charset="2"/>
              <a:buChar char=""/>
            </a:pPr>
            <a:r>
              <a:rPr lang="en-US" sz="1200" b="0" strike="noStrike" spc="-1">
                <a:solidFill>
                  <a:srgbClr val="1E2D3B"/>
                </a:solidFill>
                <a:latin typeface="Gill Sans MT"/>
              </a:rPr>
              <a:t>S3 (Simple Storage Service) - storage of files and objects via HTTP</a:t>
            </a:r>
          </a:p>
          <a:p>
            <a:pPr marL="343080" indent="-342720">
              <a:lnSpc>
                <a:spcPct val="100000"/>
              </a:lnSpc>
              <a:spcBef>
                <a:spcPts val="479"/>
              </a:spcBef>
              <a:buClr>
                <a:srgbClr val="000000"/>
              </a:buClr>
              <a:buFont typeface="Symbol" charset="2"/>
              <a:buChar char=""/>
            </a:pPr>
            <a:r>
              <a:rPr lang="en-US" sz="1200" b="0" strike="noStrike" spc="-1">
                <a:solidFill>
                  <a:srgbClr val="1E2D3B"/>
                </a:solidFill>
                <a:latin typeface="Gill Sans MT"/>
              </a:rPr>
              <a:t>EBS (Elastic Block Storage) - storage of files and filesystems on traditional ‘disk-style’ storage</a:t>
            </a:r>
          </a:p>
          <a:p>
            <a:pPr marL="343080" indent="-342720">
              <a:lnSpc>
                <a:spcPct val="100000"/>
              </a:lnSpc>
              <a:spcBef>
                <a:spcPts val="479"/>
              </a:spcBef>
              <a:buClr>
                <a:srgbClr val="000000"/>
              </a:buClr>
              <a:buFont typeface="Symbol" charset="2"/>
              <a:buChar char=""/>
            </a:pPr>
            <a:r>
              <a:rPr lang="en-US" sz="1200" b="0" strike="noStrike" spc="-1">
                <a:solidFill>
                  <a:srgbClr val="1E2D3B"/>
                </a:solidFill>
                <a:latin typeface="Gill Sans MT"/>
              </a:rPr>
              <a:t>IAM (Identity and Access Management) - AWS user accounts and policies</a:t>
            </a:r>
          </a:p>
          <a:p>
            <a:pPr marL="343080" indent="-342720">
              <a:lnSpc>
                <a:spcPct val="100000"/>
              </a:lnSpc>
              <a:spcBef>
                <a:spcPts val="479"/>
              </a:spcBef>
              <a:buClr>
                <a:srgbClr val="000000"/>
              </a:buClr>
              <a:buFont typeface="Symbol" charset="2"/>
              <a:buChar char=""/>
            </a:pPr>
            <a:r>
              <a:rPr lang="en-US" sz="1200" b="0" strike="noStrike" spc="-1">
                <a:solidFill>
                  <a:srgbClr val="1E2D3B"/>
                </a:solidFill>
                <a:latin typeface="Gill Sans MT"/>
              </a:rPr>
              <a:t>DynamoDB - highly available distributed database that doesn’t use SQL (NoSQL)</a:t>
            </a:r>
          </a:p>
          <a:p>
            <a:pPr marL="343080" indent="-342720">
              <a:lnSpc>
                <a:spcPct val="100000"/>
              </a:lnSpc>
              <a:spcBef>
                <a:spcPts val="479"/>
              </a:spcBef>
              <a:buClr>
                <a:srgbClr val="000000"/>
              </a:buClr>
              <a:buFont typeface="Symbol" charset="2"/>
              <a:buChar char=""/>
            </a:pPr>
            <a:r>
              <a:rPr lang="en-US" sz="1200" b="0" strike="noStrike" spc="-1">
                <a:solidFill>
                  <a:srgbClr val="1E2D3B"/>
                </a:solidFill>
                <a:latin typeface="Gill Sans MT"/>
              </a:rPr>
              <a:t>Route53 - internal and external DNS</a:t>
            </a:r>
          </a:p>
          <a:p>
            <a:pPr marL="343080" indent="-342720">
              <a:lnSpc>
                <a:spcPct val="100000"/>
              </a:lnSpc>
              <a:spcBef>
                <a:spcPts val="479"/>
              </a:spcBef>
              <a:buClr>
                <a:srgbClr val="000000"/>
              </a:buClr>
              <a:buFont typeface="Symbol" charset="2"/>
              <a:buChar char=""/>
            </a:pPr>
            <a:r>
              <a:rPr lang="en-US" sz="1200" b="0" strike="noStrike" spc="-1">
                <a:solidFill>
                  <a:srgbClr val="1E2D3B"/>
                </a:solidFill>
                <a:latin typeface="Gill Sans MT"/>
              </a:rPr>
              <a:t>ELB (Elastic Load Balancing) - load balancer and failover services</a:t>
            </a:r>
          </a:p>
          <a:p>
            <a:endParaRPr lang="en-GB"/>
          </a:p>
          <a:p>
            <a:r>
              <a:rPr lang="en-GB"/>
              <a:t>Amazon get </a:t>
            </a:r>
            <a:r>
              <a:rPr lang="en-GB" strike="sngStrike">
                <a:effectLst>
                  <a:outerShdw blurRad="38100" dist="38100" dir="2700000" algn="tl">
                    <a:srgbClr val="000000">
                      <a:alpha val="43137"/>
                    </a:srgbClr>
                  </a:outerShdw>
                </a:effectLst>
              </a:rPr>
              <a:t>zero marks </a:t>
            </a:r>
            <a:r>
              <a:rPr lang="en-GB"/>
              <a:t>‘the cone of shame’ for good naming choices for their services: alphabet soup is no one’s first choice!</a:t>
            </a:r>
          </a:p>
          <a:p>
            <a:endParaRPr lang="en-GB"/>
          </a:p>
          <a:p>
            <a:endParaRPr lang="en-GB"/>
          </a:p>
        </p:txBody>
      </p:sp>
      <p:sp>
        <p:nvSpPr>
          <p:cNvPr id="4" name="Slide Number Placeholder 3"/>
          <p:cNvSpPr>
            <a:spLocks noGrp="1"/>
          </p:cNvSpPr>
          <p:nvPr>
            <p:ph type="sldNum" sz="quarter" idx="5"/>
          </p:nvPr>
        </p:nvSpPr>
        <p:spPr/>
        <p:txBody>
          <a:bodyPr/>
          <a:lstStyle/>
          <a:p>
            <a:fld id="{42D9BF9C-381A-4476-A5D5-ADCA361A5E31}" type="slidenum">
              <a:rPr lang="en-GB" smtClean="0"/>
              <a:t>33</a:t>
            </a:fld>
            <a:endParaRPr lang="en-GB"/>
          </a:p>
        </p:txBody>
      </p:sp>
    </p:spTree>
    <p:extLst>
      <p:ext uri="{BB962C8B-B14F-4D97-AF65-F5344CB8AC3E}">
        <p14:creationId xmlns:p14="http://schemas.microsoft.com/office/powerpoint/2010/main" val="3134521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5">
              <a:spcBef>
                <a:spcPts val="479"/>
              </a:spcBef>
              <a:buClr>
                <a:srgbClr val="000000"/>
              </a:buClr>
            </a:pPr>
            <a:r>
              <a:rPr lang="en-US" spc="-1" dirty="0">
                <a:solidFill>
                  <a:srgbClr val="1E2D3B"/>
                </a:solidFill>
                <a:latin typeface="Gill Sans MT"/>
              </a:rPr>
              <a:t>[READ SLIDE] . - set scene for the kind of app we will build</a:t>
            </a:r>
          </a:p>
        </p:txBody>
      </p:sp>
      <p:sp>
        <p:nvSpPr>
          <p:cNvPr id="4" name="Slide Number Placeholder 3"/>
          <p:cNvSpPr>
            <a:spLocks noGrp="1"/>
          </p:cNvSpPr>
          <p:nvPr>
            <p:ph type="sldNum" sz="quarter" idx="5"/>
          </p:nvPr>
        </p:nvSpPr>
        <p:spPr/>
        <p:txBody>
          <a:bodyPr/>
          <a:lstStyle/>
          <a:p>
            <a:fld id="{42D9BF9C-381A-4476-A5D5-ADCA361A5E31}" type="slidenum">
              <a:rPr lang="en-GB" smtClean="0"/>
              <a:t>34</a:t>
            </a:fld>
            <a:endParaRPr lang="en-GB"/>
          </a:p>
        </p:txBody>
      </p:sp>
    </p:spTree>
    <p:extLst>
      <p:ext uri="{BB962C8B-B14F-4D97-AF65-F5344CB8AC3E}">
        <p14:creationId xmlns:p14="http://schemas.microsoft.com/office/powerpoint/2010/main" val="8063041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starting to build up some architecture, here we have AWS S3 hosting a static web site :</a:t>
            </a:r>
            <a:endParaRPr lang="en-US" dirty="0"/>
          </a:p>
          <a:p>
            <a:r>
              <a:rPr lang="en-GB" dirty="0">
                <a:cs typeface="Calibri" panose="020F0502020204030204"/>
              </a:rPr>
              <a:t>- S3 is Amazon's Simple Storage Service.</a:t>
            </a:r>
          </a:p>
          <a:p>
            <a:r>
              <a:rPr lang="en-GB" dirty="0">
                <a:cs typeface="Calibri" panose="020F0502020204030204"/>
              </a:rPr>
              <a:t>- You can store any kind of binary data in there</a:t>
            </a:r>
          </a:p>
          <a:p>
            <a:r>
              <a:rPr lang="en-GB" dirty="0">
                <a:cs typeface="Calibri" panose="020F0502020204030204"/>
              </a:rPr>
              <a:t>- It is stored in a named "bucket" of data</a:t>
            </a:r>
          </a:p>
          <a:p>
            <a:r>
              <a:rPr lang="en-GB" dirty="0">
                <a:cs typeface="Calibri" panose="020F0502020204030204"/>
              </a:rPr>
              <a:t>- You access it by requesting data in a named bucket</a:t>
            </a:r>
          </a:p>
          <a:p>
            <a:endParaRPr lang="en-GB" dirty="0">
              <a:cs typeface="Calibri" panose="020F0502020204030204"/>
            </a:endParaRPr>
          </a:p>
          <a:p>
            <a:r>
              <a:rPr lang="en-GB" dirty="0">
                <a:cs typeface="Calibri" panose="020F0502020204030204"/>
              </a:rPr>
              <a:t>- You can declare an S3 bucket to </a:t>
            </a:r>
            <a:r>
              <a:rPr lang="en-GB" dirty="0" err="1">
                <a:cs typeface="Calibri" panose="020F0502020204030204"/>
              </a:rPr>
              <a:t>congtain</a:t>
            </a:r>
            <a:r>
              <a:rPr lang="en-GB" dirty="0">
                <a:cs typeface="Calibri" panose="020F0502020204030204"/>
              </a:rPr>
              <a:t> html, </a:t>
            </a:r>
            <a:r>
              <a:rPr lang="en-GB" dirty="0" err="1">
                <a:cs typeface="Calibri" panose="020F0502020204030204"/>
              </a:rPr>
              <a:t>css</a:t>
            </a:r>
            <a:r>
              <a:rPr lang="en-GB" dirty="0">
                <a:cs typeface="Calibri" panose="020F0502020204030204"/>
              </a:rPr>
              <a:t>, JS data – and Amazon will put a web server in front of it</a:t>
            </a:r>
          </a:p>
          <a:p>
            <a:r>
              <a:rPr lang="en-GB" dirty="0">
                <a:cs typeface="Calibri" panose="020F0502020204030204"/>
              </a:rPr>
              <a:t>- They call this 'S3 static hosting' - there is no server side code to vary what is sent</a:t>
            </a:r>
          </a:p>
          <a:p>
            <a:r>
              <a:rPr lang="en-GB" dirty="0">
                <a:cs typeface="Calibri" panose="020F0502020204030204"/>
              </a:rPr>
              <a:t>- But we can send Java Script – so our browser can be sent a fully feature, modern React application</a:t>
            </a:r>
          </a:p>
          <a:p>
            <a:endParaRPr lang="en-GB" dirty="0">
              <a:cs typeface="Calibri" panose="020F0502020204030204"/>
            </a:endParaRPr>
          </a:p>
          <a:p>
            <a:r>
              <a:rPr lang="en-GB" dirty="0">
                <a:cs typeface="Calibri" panose="020F0502020204030204"/>
              </a:rPr>
              <a:t>This is a simple solution, with some limitations:</a:t>
            </a:r>
          </a:p>
          <a:p>
            <a:pPr marL="171450" indent="-171450">
              <a:buFont typeface="Arial"/>
              <a:buChar char="•"/>
            </a:pPr>
            <a:r>
              <a:rPr lang="en-GB" dirty="0">
                <a:cs typeface="Calibri" panose="020F0502020204030204"/>
              </a:rPr>
              <a:t>We cannot use </a:t>
            </a:r>
            <a:r>
              <a:rPr lang="en-GB" dirty="0" err="1">
                <a:cs typeface="Calibri" panose="020F0502020204030204"/>
              </a:rPr>
              <a:t>ssl</a:t>
            </a:r>
            <a:endParaRPr lang="en-GB" dirty="0">
              <a:cs typeface="Calibri" panose="020F0502020204030204"/>
            </a:endParaRPr>
          </a:p>
          <a:p>
            <a:pPr marL="171450" indent="-171450">
              <a:buFont typeface="Arial"/>
              <a:buChar char="•"/>
            </a:pPr>
            <a:r>
              <a:rPr lang="en-GB" dirty="0">
                <a:cs typeface="Calibri" panose="020F0502020204030204"/>
              </a:rPr>
              <a:t>We cannot control the hostname/</a:t>
            </a:r>
            <a:r>
              <a:rPr lang="en-GB" dirty="0" err="1">
                <a:cs typeface="Calibri" panose="020F0502020204030204"/>
              </a:rPr>
              <a:t>dns</a:t>
            </a:r>
            <a:r>
              <a:rPr lang="en-GB" dirty="0">
                <a:cs typeface="Calibri" panose="020F0502020204030204"/>
              </a:rPr>
              <a:t> with this setup,</a:t>
            </a:r>
          </a:p>
          <a:p>
            <a:r>
              <a:rPr lang="en-GB" dirty="0">
                <a:cs typeface="Calibri" panose="020F0502020204030204"/>
              </a:rPr>
              <a:t>But ….</a:t>
            </a:r>
          </a:p>
          <a:p>
            <a:pPr marL="171450" indent="-171450">
              <a:buFont typeface="Arial"/>
              <a:buChar char="•"/>
            </a:pPr>
            <a:r>
              <a:rPr lang="en-GB" dirty="0">
                <a:cs typeface="Calibri" panose="020F0502020204030204"/>
              </a:rPr>
              <a:t>It's cheap, The 43p per month here covers 10gb of storage, 1,000,000 get's and 1,000 puts</a:t>
            </a:r>
          </a:p>
          <a:p>
            <a:endParaRPr lang="en-GB">
              <a:cs typeface="Calibri" panose="020F0502020204030204"/>
            </a:endParaRPr>
          </a:p>
          <a:p>
            <a:r>
              <a:rPr lang="en-GB" dirty="0">
                <a:cs typeface="Calibri" panose="020F0502020204030204"/>
              </a:rPr>
              <a:t>But we get a web scale web site. The front end JS code runs in the browser. It is a full application. We have done ZERO work in getting that site served past our app code.</a:t>
            </a:r>
          </a:p>
          <a:p>
            <a:endParaRPr lang="en-GB" dirty="0">
              <a:cs typeface="Calibri" panose="020F0502020204030204"/>
            </a:endParaRPr>
          </a:p>
        </p:txBody>
      </p:sp>
      <p:sp>
        <p:nvSpPr>
          <p:cNvPr id="4" name="Slide Number Placeholder 3"/>
          <p:cNvSpPr>
            <a:spLocks noGrp="1"/>
          </p:cNvSpPr>
          <p:nvPr>
            <p:ph type="sldNum" sz="quarter" idx="5"/>
          </p:nvPr>
        </p:nvSpPr>
        <p:spPr/>
        <p:txBody>
          <a:bodyPr/>
          <a:lstStyle/>
          <a:p>
            <a:fld id="{42D9BF9C-381A-4476-A5D5-ADCA361A5E31}" type="slidenum">
              <a:rPr lang="en-GB" smtClean="0"/>
              <a:t>35</a:t>
            </a:fld>
            <a:endParaRPr lang="en-GB"/>
          </a:p>
        </p:txBody>
      </p:sp>
    </p:spTree>
    <p:extLst>
      <p:ext uri="{BB962C8B-B14F-4D97-AF65-F5344CB8AC3E}">
        <p14:creationId xmlns:p14="http://schemas.microsoft.com/office/powerpoint/2010/main" val="10851383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Adding in </a:t>
            </a:r>
            <a:r>
              <a:rPr lang="en-GB" err="1"/>
              <a:t>Cloudfront</a:t>
            </a:r>
            <a:r>
              <a:rPr lang="en-GB"/>
              <a:t> with DNS (Route 53) and using ACM to store the </a:t>
            </a:r>
            <a:r>
              <a:rPr lang="en-GB" err="1"/>
              <a:t>ssl</a:t>
            </a:r>
            <a:r>
              <a:rPr lang="en-GB"/>
              <a:t> certificate details, gets us past the drawbacks of the previous architecture</a:t>
            </a:r>
            <a:endParaRPr lang="en-US"/>
          </a:p>
          <a:p>
            <a:r>
              <a:rPr lang="en-GB">
                <a:cs typeface="Calibri" panose="020F0502020204030204"/>
              </a:rPr>
              <a:t>A little more costly, the SSL Cert, if provided by Amazon is free, DNS costs a little per zone to host, and fractions of a pence per query.</a:t>
            </a:r>
          </a:p>
          <a:p>
            <a:endParaRPr lang="en-GB">
              <a:cs typeface="Calibri" panose="020F0502020204030204"/>
            </a:endParaRPr>
          </a:p>
          <a:p>
            <a:r>
              <a:rPr lang="en-GB">
                <a:cs typeface="Calibri" panose="020F0502020204030204"/>
              </a:rPr>
              <a:t>What have we gained?</a:t>
            </a:r>
          </a:p>
          <a:p>
            <a:pPr marL="171450" indent="-171450">
              <a:buFont typeface="Arial"/>
              <a:buChar char="•"/>
            </a:pPr>
            <a:r>
              <a:rPr lang="en-GB" err="1">
                <a:cs typeface="Calibri" panose="020F0502020204030204"/>
              </a:rPr>
              <a:t>Cloudfront</a:t>
            </a:r>
            <a:r>
              <a:rPr lang="en-GB">
                <a:cs typeface="Calibri" panose="020F0502020204030204"/>
              </a:rPr>
              <a:t> is a Content Delivery Network, with points of presence all over the world. This means that when requesting a page from the S3 website, it gets cached by </a:t>
            </a:r>
            <a:r>
              <a:rPr lang="en-GB" err="1">
                <a:cs typeface="Calibri" panose="020F0502020204030204"/>
              </a:rPr>
              <a:t>Cloudfront</a:t>
            </a:r>
            <a:r>
              <a:rPr lang="en-GB">
                <a:cs typeface="Calibri" panose="020F0502020204030204"/>
              </a:rPr>
              <a:t> in the nearest location to you, and anybody who requests that same web page before it is removed from the cache (24 hrs later generally) will get a much faster response. Probably not noticeable if your users are in the same country in which you deploy the S3 website, but if you have users all over the world, and especially where international internet links are slow, then it will make a big difference. </a:t>
            </a:r>
          </a:p>
          <a:p>
            <a:pPr marL="171450" indent="-171450">
              <a:buFont typeface="Arial"/>
              <a:buChar char="•"/>
            </a:pPr>
            <a:r>
              <a:rPr lang="en-GB">
                <a:cs typeface="Calibri" panose="020F0502020204030204"/>
              </a:rPr>
              <a:t>We now have SSL, and our own domain name</a:t>
            </a:r>
          </a:p>
          <a:p>
            <a:pPr marL="171450" indent="-171450">
              <a:buFont typeface="Arial"/>
              <a:buChar char="•"/>
            </a:pPr>
            <a:endParaRPr lang="en-GB">
              <a:cs typeface="Calibri" panose="020F0502020204030204"/>
            </a:endParaRPr>
          </a:p>
          <a:p>
            <a:endParaRPr lang="en-GB">
              <a:cs typeface="Calibri" panose="020F0502020204030204"/>
            </a:endParaRPr>
          </a:p>
          <a:p>
            <a:endParaRPr lang="en-GB">
              <a:cs typeface="Calibri" panose="020F0502020204030204"/>
            </a:endParaRPr>
          </a:p>
        </p:txBody>
      </p:sp>
      <p:sp>
        <p:nvSpPr>
          <p:cNvPr id="4" name="Slide Number Placeholder 3"/>
          <p:cNvSpPr>
            <a:spLocks noGrp="1"/>
          </p:cNvSpPr>
          <p:nvPr>
            <p:ph type="sldNum" sz="quarter" idx="5"/>
          </p:nvPr>
        </p:nvSpPr>
        <p:spPr/>
        <p:txBody>
          <a:bodyPr/>
          <a:lstStyle/>
          <a:p>
            <a:fld id="{42D9BF9C-381A-4476-A5D5-ADCA361A5E31}" type="slidenum">
              <a:rPr lang="en-GB" smtClean="0"/>
              <a:t>36</a:t>
            </a:fld>
            <a:endParaRPr lang="en-GB"/>
          </a:p>
        </p:txBody>
      </p:sp>
    </p:spTree>
    <p:extLst>
      <p:ext uri="{BB962C8B-B14F-4D97-AF65-F5344CB8AC3E}">
        <p14:creationId xmlns:p14="http://schemas.microsoft.com/office/powerpoint/2010/main" val="41153363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Calibri" panose="020F0502020204030204"/>
              </a:rPr>
              <a:t>Moving on to a more real world situation, if the web application needs to talk and retrieve data from the backend, then we need more services. </a:t>
            </a:r>
          </a:p>
          <a:p>
            <a:endParaRPr lang="en-GB">
              <a:cs typeface="Calibri" panose="020F0502020204030204"/>
            </a:endParaRPr>
          </a:p>
          <a:p>
            <a:r>
              <a:rPr lang="en-GB" dirty="0">
                <a:cs typeface="Calibri" panose="020F0502020204030204"/>
              </a:rPr>
              <a:t>In this picture we have a Single Page Application web site (Think Angular or React) hosted on S3/</a:t>
            </a:r>
            <a:r>
              <a:rPr lang="en-GB" dirty="0" err="1">
                <a:cs typeface="Calibri" panose="020F0502020204030204"/>
              </a:rPr>
              <a:t>Cloudfront</a:t>
            </a:r>
            <a:r>
              <a:rPr lang="en-GB" dirty="0">
                <a:cs typeface="Calibri" panose="020F0502020204030204"/>
              </a:rPr>
              <a:t>, alongside a microservice (hosted on EC2) and a database (RDS). </a:t>
            </a:r>
          </a:p>
          <a:p>
            <a:r>
              <a:rPr lang="en-GB" dirty="0">
                <a:cs typeface="Calibri" panose="020F0502020204030204"/>
              </a:rPr>
              <a:t>The ELB (elastic load balancer) supports having SSL and your own domain name for the API, and can be set to spin up more servers if you get more traffic: you pay for what you use, nothing more.</a:t>
            </a:r>
            <a:endParaRPr lang="en-GB" dirty="0"/>
          </a:p>
        </p:txBody>
      </p:sp>
      <p:sp>
        <p:nvSpPr>
          <p:cNvPr id="4" name="Slide Number Placeholder 3"/>
          <p:cNvSpPr>
            <a:spLocks noGrp="1"/>
          </p:cNvSpPr>
          <p:nvPr>
            <p:ph type="sldNum" sz="quarter" idx="5"/>
          </p:nvPr>
        </p:nvSpPr>
        <p:spPr/>
        <p:txBody>
          <a:bodyPr/>
          <a:lstStyle/>
          <a:p>
            <a:fld id="{42D9BF9C-381A-4476-A5D5-ADCA361A5E31}" type="slidenum">
              <a:rPr lang="en-GB" smtClean="0"/>
              <a:t>37</a:t>
            </a:fld>
            <a:endParaRPr lang="en-GB"/>
          </a:p>
        </p:txBody>
      </p:sp>
    </p:spTree>
    <p:extLst>
      <p:ext uri="{BB962C8B-B14F-4D97-AF65-F5344CB8AC3E}">
        <p14:creationId xmlns:p14="http://schemas.microsoft.com/office/powerpoint/2010/main" val="35300155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Just think about what we have seen:</a:t>
            </a:r>
          </a:p>
          <a:p>
            <a:endParaRPr lang="en-US" dirty="0">
              <a:cs typeface="Calibri"/>
            </a:endParaRPr>
          </a:p>
          <a:p>
            <a:r>
              <a:rPr lang="en-US" dirty="0">
                <a:cs typeface="Calibri"/>
              </a:rPr>
              <a:t>We have built an infinitely scalable web application, with data stored on a robust back end, powered by a fast, modern React front end.</a:t>
            </a:r>
          </a:p>
          <a:p>
            <a:endParaRPr lang="en-US" dirty="0">
              <a:cs typeface="Calibri"/>
            </a:endParaRPr>
          </a:p>
          <a:p>
            <a:r>
              <a:rPr lang="en-US" dirty="0">
                <a:cs typeface="Calibri"/>
              </a:rPr>
              <a:t>We've only written a tiny amount of code. Our running costs depend ONLY on the traffic.</a:t>
            </a:r>
          </a:p>
          <a:p>
            <a:endParaRPr lang="en-US" dirty="0">
              <a:cs typeface="Calibri"/>
            </a:endParaRPr>
          </a:p>
          <a:p>
            <a:r>
              <a:rPr lang="en-US" dirty="0">
                <a:cs typeface="Calibri"/>
              </a:rPr>
              <a:t>Can you see how different this is than writing a full application, with a web server, in a pipeline?</a:t>
            </a:r>
          </a:p>
          <a:p>
            <a:endParaRPr lang="en-US" dirty="0">
              <a:cs typeface="Calibri"/>
            </a:endParaRPr>
          </a:p>
          <a:p>
            <a:r>
              <a:rPr lang="en-US" dirty="0">
                <a:cs typeface="Calibri"/>
              </a:rPr>
              <a:t>It is completely different. We have to use services that Amazon provide, in the way they provide them. </a:t>
            </a:r>
          </a:p>
          <a:p>
            <a:r>
              <a:rPr lang="en-US" dirty="0">
                <a:cs typeface="Calibri"/>
              </a:rPr>
              <a:t>The reward is that:</a:t>
            </a:r>
          </a:p>
          <a:p>
            <a:r>
              <a:rPr lang="en-US" dirty="0">
                <a:cs typeface="Calibri"/>
              </a:rPr>
              <a:t>* our app code is much smaller</a:t>
            </a:r>
          </a:p>
          <a:p>
            <a:r>
              <a:rPr lang="en-US" dirty="0">
                <a:cs typeface="Calibri"/>
              </a:rPr>
              <a:t>* We don’t reinvent the wheel for storage, load balancers, caches</a:t>
            </a:r>
          </a:p>
          <a:p>
            <a:r>
              <a:rPr lang="en-US" dirty="0">
                <a:cs typeface="Calibri"/>
              </a:rPr>
              <a:t>* Somebody at Amazon gets woken at 2 AM if the server goes down</a:t>
            </a:r>
          </a:p>
          <a:p>
            <a:r>
              <a:rPr lang="en-US" dirty="0">
                <a:cs typeface="Calibri"/>
              </a:rPr>
              <a:t>* We do not pay for the server, ever</a:t>
            </a:r>
          </a:p>
          <a:p>
            <a:r>
              <a:rPr lang="en-US" dirty="0">
                <a:cs typeface="Calibri"/>
              </a:rPr>
              <a:t>* If the server breaks, somebody at Amazon has to get the screwdriver out, not us</a:t>
            </a:r>
          </a:p>
          <a:p>
            <a:endParaRPr lang="en-US" dirty="0">
              <a:cs typeface="Calibri"/>
            </a:endParaRPr>
          </a:p>
          <a:p>
            <a:r>
              <a:rPr lang="en-US" dirty="0">
                <a:cs typeface="Calibri"/>
              </a:rPr>
              <a:t>This is very nearly the most modern way. </a:t>
            </a:r>
          </a:p>
          <a:p>
            <a:endParaRPr lang="en-US" dirty="0">
              <a:cs typeface="Calibri"/>
            </a:endParaRPr>
          </a:p>
          <a:p>
            <a:r>
              <a:rPr lang="en-US" dirty="0">
                <a:cs typeface="Calibri"/>
              </a:rPr>
              <a:t>The near future will have a lot more of 'Serverless' computing, typified by AWS lambda.</a:t>
            </a:r>
          </a:p>
          <a:p>
            <a:r>
              <a:rPr lang="en-US" dirty="0">
                <a:cs typeface="Calibri"/>
              </a:rPr>
              <a:t>This is where we don’t even rent a full server – we rent *one single function*.</a:t>
            </a:r>
          </a:p>
          <a:p>
            <a:r>
              <a:rPr lang="en-US" dirty="0">
                <a:cs typeface="Calibri"/>
              </a:rPr>
              <a:t>We literally write the inside of a function and send it to AWS to host in a server </a:t>
            </a:r>
            <a:r>
              <a:rPr lang="en-US" dirty="0" err="1">
                <a:cs typeface="Calibri"/>
              </a:rPr>
              <a:t>somwhere</a:t>
            </a:r>
            <a:r>
              <a:rPr lang="en-US" dirty="0">
                <a:cs typeface="Calibri"/>
              </a:rPr>
              <a:t>.</a:t>
            </a:r>
          </a:p>
          <a:p>
            <a:endParaRPr lang="en-US" dirty="0">
              <a:cs typeface="Calibri"/>
            </a:endParaRPr>
          </a:p>
          <a:p>
            <a:r>
              <a:rPr lang="en-US" dirty="0">
                <a:cs typeface="Calibri"/>
              </a:rPr>
              <a:t>This will be HUGE in your careers.</a:t>
            </a:r>
          </a:p>
          <a:p>
            <a:endParaRPr lang="en-US" dirty="0">
              <a:cs typeface="Calibri"/>
            </a:endParaRPr>
          </a:p>
          <a:p>
            <a:r>
              <a:rPr lang="en-US" dirty="0">
                <a:cs typeface="Calibri"/>
              </a:rPr>
              <a:t>The next challenge is to get started with some of the basic AWS services we've mentions.</a:t>
            </a:r>
          </a:p>
          <a:p>
            <a:r>
              <a:rPr lang="en-US" dirty="0">
                <a:cs typeface="Calibri"/>
              </a:rPr>
              <a:t>Start with S£ as it is by far the easiest to get to grips with</a:t>
            </a:r>
          </a:p>
        </p:txBody>
      </p:sp>
      <p:sp>
        <p:nvSpPr>
          <p:cNvPr id="4" name="Slide Number Placeholder 3"/>
          <p:cNvSpPr>
            <a:spLocks noGrp="1"/>
          </p:cNvSpPr>
          <p:nvPr>
            <p:ph type="sldNum" sz="quarter" idx="5"/>
          </p:nvPr>
        </p:nvSpPr>
        <p:spPr/>
        <p:txBody>
          <a:bodyPr/>
          <a:lstStyle/>
          <a:p>
            <a:fld id="{42D9BF9C-381A-4476-A5D5-ADCA361A5E31}" type="slidenum">
              <a:rPr lang="en-GB" smtClean="0"/>
              <a:t>38</a:t>
            </a:fld>
            <a:endParaRPr lang="en-GB"/>
          </a:p>
        </p:txBody>
      </p:sp>
    </p:spTree>
    <p:extLst>
      <p:ext uri="{BB962C8B-B14F-4D97-AF65-F5344CB8AC3E}">
        <p14:creationId xmlns:p14="http://schemas.microsoft.com/office/powerpoint/2010/main" val="16069090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2D9BF9C-381A-4476-A5D5-ADCA361A5E31}" type="slidenum">
              <a:rPr lang="en-GB" smtClean="0"/>
              <a:t>39</a:t>
            </a:fld>
            <a:endParaRPr lang="en-GB"/>
          </a:p>
        </p:txBody>
      </p:sp>
    </p:spTree>
    <p:extLst>
      <p:ext uri="{BB962C8B-B14F-4D97-AF65-F5344CB8AC3E}">
        <p14:creationId xmlns:p14="http://schemas.microsoft.com/office/powerpoint/2010/main" val="40326911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last two days we’ve taken you on a journey through the increasingly complex and sophisticated world of professional software deployment.</a:t>
            </a:r>
          </a:p>
          <a:p>
            <a:endParaRPr lang="en-GB"/>
          </a:p>
          <a:p>
            <a:r>
              <a:rPr lang="en-GB"/>
              <a:t>We hope you’ve found it interesting – remember this is just a simplified ‘taster’ of what is going on out there and we hope that you will now recognise some of the concepts and jargon of the field and perhaps even decide to go and explore jobs in this area. At the very least, understanding these challenges this will make you a better developer and</a:t>
            </a:r>
          </a:p>
          <a:p>
            <a:endParaRPr lang="en-GB"/>
          </a:p>
          <a:p>
            <a:r>
              <a:rPr lang="en-GB"/>
              <a:t>PASS AROUND HANDOUT SHEET </a:t>
            </a:r>
          </a:p>
        </p:txBody>
      </p:sp>
      <p:sp>
        <p:nvSpPr>
          <p:cNvPr id="4" name="Slide Number Placeholder 3"/>
          <p:cNvSpPr>
            <a:spLocks noGrp="1"/>
          </p:cNvSpPr>
          <p:nvPr>
            <p:ph type="sldNum" sz="quarter" idx="5"/>
          </p:nvPr>
        </p:nvSpPr>
        <p:spPr/>
        <p:txBody>
          <a:bodyPr/>
          <a:lstStyle/>
          <a:p>
            <a:fld id="{42D9BF9C-381A-4476-A5D5-ADCA361A5E31}" type="slidenum">
              <a:rPr lang="en-GB" smtClean="0"/>
              <a:t>40</a:t>
            </a:fld>
            <a:endParaRPr lang="en-GB"/>
          </a:p>
        </p:txBody>
      </p:sp>
    </p:spTree>
    <p:extLst>
      <p:ext uri="{BB962C8B-B14F-4D97-AF65-F5344CB8AC3E}">
        <p14:creationId xmlns:p14="http://schemas.microsoft.com/office/powerpoint/2010/main" val="19976072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Thanks to all our mentors for helping. </a:t>
            </a:r>
          </a:p>
          <a:p>
            <a:r>
              <a:rPr lang="en-US" dirty="0">
                <a:cs typeface="Calibri"/>
              </a:rPr>
              <a:t>Thanks to Marie who has worked long and hard on pulling together good content and exercises. </a:t>
            </a:r>
          </a:p>
          <a:p>
            <a:r>
              <a:rPr lang="en-US" dirty="0">
                <a:cs typeface="Calibri"/>
              </a:rPr>
              <a:t>Thanks to Roy and Alex for the technical know-how in getting these projects to work.</a:t>
            </a:r>
          </a:p>
          <a:p>
            <a:endParaRPr lang="en-US" dirty="0">
              <a:cs typeface="Calibri"/>
            </a:endParaRPr>
          </a:p>
          <a:p>
            <a:r>
              <a:rPr lang="en-US" dirty="0">
                <a:cs typeface="Calibri"/>
              </a:rPr>
              <a:t>And finally thank you from me, Alan Mellor to all of you for being such a fantastic group of students!</a:t>
            </a:r>
          </a:p>
          <a:p>
            <a:endParaRPr lang="en-US" dirty="0">
              <a:cs typeface="Calibri"/>
            </a:endParaRPr>
          </a:p>
          <a:p>
            <a:r>
              <a:rPr lang="en-US" dirty="0">
                <a:cs typeface="Calibri"/>
              </a:rPr>
              <a:t>See you in future bootcamps. And when one of you becomes my boss in the future ;)</a:t>
            </a:r>
          </a:p>
        </p:txBody>
      </p:sp>
      <p:sp>
        <p:nvSpPr>
          <p:cNvPr id="4" name="Slide Number Placeholder 3"/>
          <p:cNvSpPr>
            <a:spLocks noGrp="1"/>
          </p:cNvSpPr>
          <p:nvPr>
            <p:ph type="sldNum" sz="quarter" idx="5"/>
          </p:nvPr>
        </p:nvSpPr>
        <p:spPr/>
        <p:txBody>
          <a:bodyPr/>
          <a:lstStyle/>
          <a:p>
            <a:fld id="{42D9BF9C-381A-4476-A5D5-ADCA361A5E31}" type="slidenum">
              <a:rPr lang="en-GB" smtClean="0"/>
              <a:t>41</a:t>
            </a:fld>
            <a:endParaRPr lang="en-GB"/>
          </a:p>
        </p:txBody>
      </p:sp>
    </p:spTree>
    <p:extLst>
      <p:ext uri="{BB962C8B-B14F-4D97-AF65-F5344CB8AC3E}">
        <p14:creationId xmlns:p14="http://schemas.microsoft.com/office/powerpoint/2010/main" val="1309614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Candidates should see variation of the logging in the console output, e.g. A B A B A B.</a:t>
            </a:r>
          </a:p>
          <a:p>
            <a:r>
              <a:rPr lang="en-US">
                <a:cs typeface="Calibri"/>
              </a:rPr>
              <a:t>Separate pipelines allow the logs to be viewed separately, so only the results of the failing fork need looking at.</a:t>
            </a:r>
            <a:endParaRPr lang="en-US" dirty="0">
              <a:cs typeface="Calibri"/>
            </a:endParaRPr>
          </a:p>
          <a:p>
            <a:r>
              <a:rPr lang="en-US">
                <a:cs typeface="Calibri"/>
              </a:rPr>
              <a:t>But if too highly parallelised, high cost in multiple spot instances.</a:t>
            </a:r>
            <a:endParaRPr lang="en-US" dirty="0">
              <a:cs typeface="Calibri"/>
            </a:endParaRPr>
          </a:p>
          <a:p>
            <a:r>
              <a:rPr lang="en-US">
                <a:cs typeface="Calibri"/>
              </a:rPr>
              <a:t>Tests may break if not designed to run in parallel, behaviour of builds is unpredictable. (Compare to multithreaded applications and the challenges they raise).</a:t>
            </a:r>
          </a:p>
        </p:txBody>
      </p:sp>
      <p:sp>
        <p:nvSpPr>
          <p:cNvPr id="4" name="Slide Number Placeholder 3"/>
          <p:cNvSpPr>
            <a:spLocks noGrp="1"/>
          </p:cNvSpPr>
          <p:nvPr>
            <p:ph type="sldNum" sz="quarter" idx="5"/>
          </p:nvPr>
        </p:nvSpPr>
        <p:spPr/>
        <p:txBody>
          <a:bodyPr/>
          <a:lstStyle/>
          <a:p>
            <a:fld id="{42D9BF9C-381A-4476-A5D5-ADCA361A5E31}" type="slidenum">
              <a:rPr lang="en-GB" smtClean="0"/>
              <a:t>4</a:t>
            </a:fld>
            <a:endParaRPr lang="en-GB"/>
          </a:p>
        </p:txBody>
      </p:sp>
    </p:spTree>
    <p:extLst>
      <p:ext uri="{BB962C8B-B14F-4D97-AF65-F5344CB8AC3E}">
        <p14:creationId xmlns:p14="http://schemas.microsoft.com/office/powerpoint/2010/main" val="1721941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We mentioned microservices briefly yesterday when talking about architecting your software as a set of independent, modular components.</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Taking this idea to the </a:t>
            </a:r>
            <a:r>
              <a:rPr lang="en-GB" sz="1200" b="1" kern="1200">
                <a:solidFill>
                  <a:schemeClr val="tx1"/>
                </a:solidFill>
                <a:effectLst/>
                <a:latin typeface="+mn-lt"/>
                <a:ea typeface="+mn-ea"/>
                <a:cs typeface="+mn-cs"/>
              </a:rPr>
              <a:t>next scale up </a:t>
            </a:r>
            <a:r>
              <a:rPr lang="en-GB" sz="1200" kern="1200">
                <a:solidFill>
                  <a:schemeClr val="tx1"/>
                </a:solidFill>
                <a:effectLst/>
                <a:latin typeface="+mn-lt"/>
                <a:ea typeface="+mn-ea"/>
                <a:cs typeface="+mn-cs"/>
              </a:rPr>
              <a:t>means your large-scale application is broken into independent mini-applications called microservices. </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For example a typical e-commerce would consist of standard features like Search, Ratings and Payments, each of which can be a separate microservice, called out by a User Interface Microservice.</a:t>
            </a:r>
          </a:p>
          <a:p>
            <a:endParaRPr lang="en-GB"/>
          </a:p>
          <a:p>
            <a:r>
              <a:rPr lang="en-GB"/>
              <a:t>Means you can duplicate – or as we say ‘SPIN UP’ more copies of a service if there is a surge in demand.</a:t>
            </a:r>
          </a:p>
          <a:p>
            <a:endParaRPr lang="en-GB"/>
          </a:p>
          <a:p>
            <a:r>
              <a:rPr lang="en-GB"/>
              <a:t>Means you can drop in ‘off the shelf’ services that you’ve bought rather than bothered to develop yourself.</a:t>
            </a:r>
          </a:p>
        </p:txBody>
      </p:sp>
      <p:sp>
        <p:nvSpPr>
          <p:cNvPr id="4" name="Slide Number Placeholder 3"/>
          <p:cNvSpPr>
            <a:spLocks noGrp="1"/>
          </p:cNvSpPr>
          <p:nvPr>
            <p:ph type="sldNum" sz="quarter" idx="5"/>
          </p:nvPr>
        </p:nvSpPr>
        <p:spPr/>
        <p:txBody>
          <a:bodyPr/>
          <a:lstStyle/>
          <a:p>
            <a:fld id="{42D9BF9C-381A-4476-A5D5-ADCA361A5E31}" type="slidenum">
              <a:rPr lang="en-GB" smtClean="0"/>
              <a:t>5</a:t>
            </a:fld>
            <a:endParaRPr lang="en-GB"/>
          </a:p>
        </p:txBody>
      </p:sp>
    </p:spTree>
    <p:extLst>
      <p:ext uri="{BB962C8B-B14F-4D97-AF65-F5344CB8AC3E}">
        <p14:creationId xmlns:p14="http://schemas.microsoft.com/office/powerpoint/2010/main" val="1273707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r>
              <a:rPr lang="en-GB"/>
              <a:t>Means you can duplicate – or as we say ‘SPIN UP’ more copies of a service if there is a surge in demand.</a:t>
            </a:r>
          </a:p>
          <a:p>
            <a:endParaRPr lang="en-GB"/>
          </a:p>
          <a:p>
            <a:r>
              <a:rPr lang="en-GB"/>
              <a:t>Means you can drop in ‘off the shelf’ services that you’ve bought rather than bothered to develop yourself.</a:t>
            </a:r>
          </a:p>
        </p:txBody>
      </p:sp>
      <p:sp>
        <p:nvSpPr>
          <p:cNvPr id="4" name="Slide Number Placeholder 3"/>
          <p:cNvSpPr>
            <a:spLocks noGrp="1"/>
          </p:cNvSpPr>
          <p:nvPr>
            <p:ph type="sldNum" sz="quarter" idx="5"/>
          </p:nvPr>
        </p:nvSpPr>
        <p:spPr/>
        <p:txBody>
          <a:bodyPr/>
          <a:lstStyle/>
          <a:p>
            <a:fld id="{42D9BF9C-381A-4476-A5D5-ADCA361A5E31}" type="slidenum">
              <a:rPr lang="en-GB" smtClean="0"/>
              <a:t>6</a:t>
            </a:fld>
            <a:endParaRPr lang="en-GB"/>
          </a:p>
        </p:txBody>
      </p:sp>
    </p:spTree>
    <p:extLst>
      <p:ext uri="{BB962C8B-B14F-4D97-AF65-F5344CB8AC3E}">
        <p14:creationId xmlns:p14="http://schemas.microsoft.com/office/powerpoint/2010/main" val="2193453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Sometimes we need one build job to trigger another build job, for instance if we change a common library which we use in multiple projects we might (Emphasize might!) want one or more downstream jobs to run after we've successfully built the initial job</a:t>
            </a:r>
          </a:p>
          <a:p>
            <a:r>
              <a:rPr lang="en-US">
                <a:cs typeface="Calibri"/>
              </a:rPr>
              <a:t>We might simply want one of our stages in our pipeline to be a different job, that's not part of the pipeline directly. For instance integration or UI tests. </a:t>
            </a:r>
          </a:p>
          <a:p>
            <a:r>
              <a:rPr lang="en-US">
                <a:cs typeface="Calibri"/>
              </a:rPr>
              <a:t>Examples from e-RS of using global libraries for code re-use: changing code in one place to propagate across all the pipelines at once.</a:t>
            </a:r>
            <a:endParaRPr lang="en-US" dirty="0">
              <a:cs typeface="Calibri"/>
            </a:endParaRPr>
          </a:p>
        </p:txBody>
      </p:sp>
      <p:sp>
        <p:nvSpPr>
          <p:cNvPr id="4" name="Slide Number Placeholder 3"/>
          <p:cNvSpPr>
            <a:spLocks noGrp="1"/>
          </p:cNvSpPr>
          <p:nvPr>
            <p:ph type="sldNum" sz="quarter" idx="5"/>
          </p:nvPr>
        </p:nvSpPr>
        <p:spPr/>
        <p:txBody>
          <a:bodyPr/>
          <a:lstStyle/>
          <a:p>
            <a:fld id="{42D9BF9C-381A-4476-A5D5-ADCA361A5E31}" type="slidenum">
              <a:rPr lang="en-GB" smtClean="0"/>
              <a:t>7</a:t>
            </a:fld>
            <a:endParaRPr lang="en-GB"/>
          </a:p>
        </p:txBody>
      </p:sp>
    </p:spTree>
    <p:extLst>
      <p:ext uri="{BB962C8B-B14F-4D97-AF65-F5344CB8AC3E}">
        <p14:creationId xmlns:p14="http://schemas.microsoft.com/office/powerpoint/2010/main" val="2248354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Guide the apprentices to the Groovy generation screen and the env documentation if stuck.</a:t>
            </a:r>
          </a:p>
          <a:p>
            <a:r>
              <a:rPr lang="en-US">
                <a:cs typeface="Calibri"/>
              </a:rPr>
              <a:t>The typing gotcha here is if whether the parameter is referenced directly myParameter or as an environment variable env.myParameter</a:t>
            </a:r>
          </a:p>
          <a:p>
            <a:r>
              <a:rPr lang="en-US" dirty="0">
                <a:cs typeface="Calibri"/>
              </a:rPr>
              <a:t>[1..10].each { pipelineCodeHere } is </a:t>
            </a:r>
            <a:r>
              <a:rPr lang="en-US">
                <a:cs typeface="Calibri"/>
              </a:rPr>
              <a:t>the easiest way to do the for loop.</a:t>
            </a:r>
          </a:p>
          <a:p>
            <a:r>
              <a:rPr lang="en-US">
                <a:cs typeface="Calibri"/>
              </a:rPr>
              <a:t>There is subtlety around the "" or '' String styles and ${} interpolation apprentices will pick up as they develop the code to pass the variable through.</a:t>
            </a:r>
            <a:endParaRPr lang="en-US" dirty="0">
              <a:cs typeface="Calibri"/>
            </a:endParaRPr>
          </a:p>
        </p:txBody>
      </p:sp>
      <p:sp>
        <p:nvSpPr>
          <p:cNvPr id="4" name="Slide Number Placeholder 3"/>
          <p:cNvSpPr>
            <a:spLocks noGrp="1"/>
          </p:cNvSpPr>
          <p:nvPr>
            <p:ph type="sldNum" sz="quarter" idx="5"/>
          </p:nvPr>
        </p:nvSpPr>
        <p:spPr/>
        <p:txBody>
          <a:bodyPr/>
          <a:lstStyle/>
          <a:p>
            <a:fld id="{42D9BF9C-381A-4476-A5D5-ADCA361A5E31}" type="slidenum">
              <a:rPr lang="en-GB" smtClean="0"/>
              <a:t>10</a:t>
            </a:fld>
            <a:endParaRPr lang="en-GB"/>
          </a:p>
        </p:txBody>
      </p:sp>
    </p:spTree>
    <p:extLst>
      <p:ext uri="{BB962C8B-B14F-4D97-AF65-F5344CB8AC3E}">
        <p14:creationId xmlns:p14="http://schemas.microsoft.com/office/powerpoint/2010/main" val="4071223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1C259C4-9641-4276-92E2-5E8ECB584FA4}" type="slidenum">
              <a:rPr lang="en-GB" smtClean="0"/>
              <a:t>11</a:t>
            </a:fld>
            <a:endParaRPr lang="en-GB"/>
          </a:p>
        </p:txBody>
      </p:sp>
    </p:spTree>
    <p:extLst>
      <p:ext uri="{BB962C8B-B14F-4D97-AF65-F5344CB8AC3E}">
        <p14:creationId xmlns:p14="http://schemas.microsoft.com/office/powerpoint/2010/main" val="1050863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F858D-BD78-465D-BBFA-F89CE48E30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7851BC2-3132-4A8A-B4F1-2181A86FA0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18A4237-8978-44A1-A242-E4371E9B9084}"/>
              </a:ext>
            </a:extLst>
          </p:cNvPr>
          <p:cNvSpPr>
            <a:spLocks noGrp="1"/>
          </p:cNvSpPr>
          <p:nvPr>
            <p:ph type="dt" sz="half" idx="10"/>
          </p:nvPr>
        </p:nvSpPr>
        <p:spPr/>
        <p:txBody>
          <a:bodyPr/>
          <a:lstStyle/>
          <a:p>
            <a:fld id="{D8E31335-359D-450B-A53D-3E298A940AAF}" type="datetimeFigureOut">
              <a:rPr lang="en-GB" smtClean="0"/>
              <a:t>07/08/2019</a:t>
            </a:fld>
            <a:endParaRPr lang="en-GB"/>
          </a:p>
        </p:txBody>
      </p:sp>
      <p:sp>
        <p:nvSpPr>
          <p:cNvPr id="5" name="Footer Placeholder 4">
            <a:extLst>
              <a:ext uri="{FF2B5EF4-FFF2-40B4-BE49-F238E27FC236}">
                <a16:creationId xmlns:a16="http://schemas.microsoft.com/office/drawing/2014/main" id="{68026A0A-DA52-4D04-9DE4-629AAB15C1A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C1719B-4555-4F80-A2FF-9E861D5BDAE8}"/>
              </a:ext>
            </a:extLst>
          </p:cNvPr>
          <p:cNvSpPr>
            <a:spLocks noGrp="1"/>
          </p:cNvSpPr>
          <p:nvPr>
            <p:ph type="sldNum" sz="quarter" idx="12"/>
          </p:nvPr>
        </p:nvSpPr>
        <p:spPr/>
        <p:txBody>
          <a:bodyPr/>
          <a:lstStyle/>
          <a:p>
            <a:fld id="{E5F4B2D0-E252-46DC-87D9-B0FB148E6643}" type="slidenum">
              <a:rPr lang="en-GB" smtClean="0"/>
              <a:t>‹#›</a:t>
            </a:fld>
            <a:endParaRPr lang="en-GB"/>
          </a:p>
        </p:txBody>
      </p:sp>
    </p:spTree>
    <p:extLst>
      <p:ext uri="{BB962C8B-B14F-4D97-AF65-F5344CB8AC3E}">
        <p14:creationId xmlns:p14="http://schemas.microsoft.com/office/powerpoint/2010/main" val="1149330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AE3E8-D44C-49BF-A8F0-077707285BF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1A3A2EE-7BED-4900-BABD-7BD94A4C656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B7268A8-36D5-4A0D-92B5-63AE65FAFE95}"/>
              </a:ext>
            </a:extLst>
          </p:cNvPr>
          <p:cNvSpPr>
            <a:spLocks noGrp="1"/>
          </p:cNvSpPr>
          <p:nvPr>
            <p:ph type="dt" sz="half" idx="10"/>
          </p:nvPr>
        </p:nvSpPr>
        <p:spPr/>
        <p:txBody>
          <a:bodyPr/>
          <a:lstStyle/>
          <a:p>
            <a:fld id="{D8E31335-359D-450B-A53D-3E298A940AAF}" type="datetimeFigureOut">
              <a:rPr lang="en-GB" smtClean="0"/>
              <a:t>07/08/2019</a:t>
            </a:fld>
            <a:endParaRPr lang="en-GB"/>
          </a:p>
        </p:txBody>
      </p:sp>
      <p:sp>
        <p:nvSpPr>
          <p:cNvPr id="5" name="Footer Placeholder 4">
            <a:extLst>
              <a:ext uri="{FF2B5EF4-FFF2-40B4-BE49-F238E27FC236}">
                <a16:creationId xmlns:a16="http://schemas.microsoft.com/office/drawing/2014/main" id="{DB685F7B-391D-4295-9586-D81CE2BCD99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D0EB21-4A68-4D54-828B-18D5CA844161}"/>
              </a:ext>
            </a:extLst>
          </p:cNvPr>
          <p:cNvSpPr>
            <a:spLocks noGrp="1"/>
          </p:cNvSpPr>
          <p:nvPr>
            <p:ph type="sldNum" sz="quarter" idx="12"/>
          </p:nvPr>
        </p:nvSpPr>
        <p:spPr/>
        <p:txBody>
          <a:bodyPr/>
          <a:lstStyle/>
          <a:p>
            <a:fld id="{E5F4B2D0-E252-46DC-87D9-B0FB148E6643}" type="slidenum">
              <a:rPr lang="en-GB" smtClean="0"/>
              <a:t>‹#›</a:t>
            </a:fld>
            <a:endParaRPr lang="en-GB"/>
          </a:p>
        </p:txBody>
      </p:sp>
    </p:spTree>
    <p:extLst>
      <p:ext uri="{BB962C8B-B14F-4D97-AF65-F5344CB8AC3E}">
        <p14:creationId xmlns:p14="http://schemas.microsoft.com/office/powerpoint/2010/main" val="652420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3D6104-CB9F-4041-9AE3-6B94785D9FF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7A7EA0E-C35F-400E-98B4-F6DFEB87603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985C04D-0E3C-4DE8-8509-C9D2438501E0}"/>
              </a:ext>
            </a:extLst>
          </p:cNvPr>
          <p:cNvSpPr>
            <a:spLocks noGrp="1"/>
          </p:cNvSpPr>
          <p:nvPr>
            <p:ph type="dt" sz="half" idx="10"/>
          </p:nvPr>
        </p:nvSpPr>
        <p:spPr/>
        <p:txBody>
          <a:bodyPr/>
          <a:lstStyle/>
          <a:p>
            <a:fld id="{D8E31335-359D-450B-A53D-3E298A940AAF}" type="datetimeFigureOut">
              <a:rPr lang="en-GB" smtClean="0"/>
              <a:t>07/08/2019</a:t>
            </a:fld>
            <a:endParaRPr lang="en-GB"/>
          </a:p>
        </p:txBody>
      </p:sp>
      <p:sp>
        <p:nvSpPr>
          <p:cNvPr id="5" name="Footer Placeholder 4">
            <a:extLst>
              <a:ext uri="{FF2B5EF4-FFF2-40B4-BE49-F238E27FC236}">
                <a16:creationId xmlns:a16="http://schemas.microsoft.com/office/drawing/2014/main" id="{3494EFCE-5A30-4380-8E43-C8EDF52460E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628E29E-9DE3-4590-82AC-84A872825EB8}"/>
              </a:ext>
            </a:extLst>
          </p:cNvPr>
          <p:cNvSpPr>
            <a:spLocks noGrp="1"/>
          </p:cNvSpPr>
          <p:nvPr>
            <p:ph type="sldNum" sz="quarter" idx="12"/>
          </p:nvPr>
        </p:nvSpPr>
        <p:spPr/>
        <p:txBody>
          <a:bodyPr/>
          <a:lstStyle/>
          <a:p>
            <a:fld id="{E5F4B2D0-E252-46DC-87D9-B0FB148E6643}" type="slidenum">
              <a:rPr lang="en-GB" smtClean="0"/>
              <a:t>‹#›</a:t>
            </a:fld>
            <a:endParaRPr lang="en-GB"/>
          </a:p>
        </p:txBody>
      </p:sp>
    </p:spTree>
    <p:extLst>
      <p:ext uri="{BB962C8B-B14F-4D97-AF65-F5344CB8AC3E}">
        <p14:creationId xmlns:p14="http://schemas.microsoft.com/office/powerpoint/2010/main" val="2033688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E386-B74E-4453-9C7C-2427CECD0A6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6EFA132-A0E5-46EB-974A-7D661BF048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F537ABB-933C-40EE-9A29-F9B7E23ED939}"/>
              </a:ext>
            </a:extLst>
          </p:cNvPr>
          <p:cNvSpPr>
            <a:spLocks noGrp="1"/>
          </p:cNvSpPr>
          <p:nvPr>
            <p:ph type="dt" sz="half" idx="10"/>
          </p:nvPr>
        </p:nvSpPr>
        <p:spPr/>
        <p:txBody>
          <a:bodyPr/>
          <a:lstStyle/>
          <a:p>
            <a:fld id="{D8E31335-359D-450B-A53D-3E298A940AAF}" type="datetimeFigureOut">
              <a:rPr lang="en-GB" smtClean="0"/>
              <a:t>07/08/2019</a:t>
            </a:fld>
            <a:endParaRPr lang="en-GB"/>
          </a:p>
        </p:txBody>
      </p:sp>
      <p:sp>
        <p:nvSpPr>
          <p:cNvPr id="5" name="Footer Placeholder 4">
            <a:extLst>
              <a:ext uri="{FF2B5EF4-FFF2-40B4-BE49-F238E27FC236}">
                <a16:creationId xmlns:a16="http://schemas.microsoft.com/office/drawing/2014/main" id="{D42445A0-F609-4C2D-9181-C197F49CD46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4AFE5B1-93D1-444C-B0E9-E44AA9B8359B}"/>
              </a:ext>
            </a:extLst>
          </p:cNvPr>
          <p:cNvSpPr>
            <a:spLocks noGrp="1"/>
          </p:cNvSpPr>
          <p:nvPr>
            <p:ph type="sldNum" sz="quarter" idx="12"/>
          </p:nvPr>
        </p:nvSpPr>
        <p:spPr/>
        <p:txBody>
          <a:bodyPr/>
          <a:lstStyle/>
          <a:p>
            <a:fld id="{E5F4B2D0-E252-46DC-87D9-B0FB148E6643}" type="slidenum">
              <a:rPr lang="en-GB" smtClean="0"/>
              <a:t>‹#›</a:t>
            </a:fld>
            <a:endParaRPr lang="en-GB"/>
          </a:p>
        </p:txBody>
      </p:sp>
    </p:spTree>
    <p:extLst>
      <p:ext uri="{BB962C8B-B14F-4D97-AF65-F5344CB8AC3E}">
        <p14:creationId xmlns:p14="http://schemas.microsoft.com/office/powerpoint/2010/main" val="2221034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961BC-4F07-45B0-AB6F-2B624F83C7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5EEDD32-9D7A-4FE0-9907-74B2BA3037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53A40F6-8E46-4917-ACB6-C648AB8350D4}"/>
              </a:ext>
            </a:extLst>
          </p:cNvPr>
          <p:cNvSpPr>
            <a:spLocks noGrp="1"/>
          </p:cNvSpPr>
          <p:nvPr>
            <p:ph type="dt" sz="half" idx="10"/>
          </p:nvPr>
        </p:nvSpPr>
        <p:spPr/>
        <p:txBody>
          <a:bodyPr/>
          <a:lstStyle/>
          <a:p>
            <a:fld id="{D8E31335-359D-450B-A53D-3E298A940AAF}" type="datetimeFigureOut">
              <a:rPr lang="en-GB" smtClean="0"/>
              <a:t>07/08/2019</a:t>
            </a:fld>
            <a:endParaRPr lang="en-GB"/>
          </a:p>
        </p:txBody>
      </p:sp>
      <p:sp>
        <p:nvSpPr>
          <p:cNvPr id="5" name="Footer Placeholder 4">
            <a:extLst>
              <a:ext uri="{FF2B5EF4-FFF2-40B4-BE49-F238E27FC236}">
                <a16:creationId xmlns:a16="http://schemas.microsoft.com/office/drawing/2014/main" id="{232DF4AB-69C7-4C1A-99D5-1676417A56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0357EE-1851-4E2F-9DBD-0B712E8F9494}"/>
              </a:ext>
            </a:extLst>
          </p:cNvPr>
          <p:cNvSpPr>
            <a:spLocks noGrp="1"/>
          </p:cNvSpPr>
          <p:nvPr>
            <p:ph type="sldNum" sz="quarter" idx="12"/>
          </p:nvPr>
        </p:nvSpPr>
        <p:spPr/>
        <p:txBody>
          <a:bodyPr/>
          <a:lstStyle/>
          <a:p>
            <a:fld id="{E5F4B2D0-E252-46DC-87D9-B0FB148E6643}" type="slidenum">
              <a:rPr lang="en-GB" smtClean="0"/>
              <a:t>‹#›</a:t>
            </a:fld>
            <a:endParaRPr lang="en-GB"/>
          </a:p>
        </p:txBody>
      </p:sp>
    </p:spTree>
    <p:extLst>
      <p:ext uri="{BB962C8B-B14F-4D97-AF65-F5344CB8AC3E}">
        <p14:creationId xmlns:p14="http://schemas.microsoft.com/office/powerpoint/2010/main" val="1738882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3D8F1-32BE-4A0C-9672-0ECEAC7BBEC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FDAEB04-307A-4D04-BAD6-FCC09707342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00285B5-1198-4971-A33B-140FEA31BCD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5A6B0F1-E933-4CD7-9253-BA4489DA913F}"/>
              </a:ext>
            </a:extLst>
          </p:cNvPr>
          <p:cNvSpPr>
            <a:spLocks noGrp="1"/>
          </p:cNvSpPr>
          <p:nvPr>
            <p:ph type="dt" sz="half" idx="10"/>
          </p:nvPr>
        </p:nvSpPr>
        <p:spPr/>
        <p:txBody>
          <a:bodyPr/>
          <a:lstStyle/>
          <a:p>
            <a:fld id="{D8E31335-359D-450B-A53D-3E298A940AAF}" type="datetimeFigureOut">
              <a:rPr lang="en-GB" smtClean="0"/>
              <a:t>07/08/2019</a:t>
            </a:fld>
            <a:endParaRPr lang="en-GB"/>
          </a:p>
        </p:txBody>
      </p:sp>
      <p:sp>
        <p:nvSpPr>
          <p:cNvPr id="6" name="Footer Placeholder 5">
            <a:extLst>
              <a:ext uri="{FF2B5EF4-FFF2-40B4-BE49-F238E27FC236}">
                <a16:creationId xmlns:a16="http://schemas.microsoft.com/office/drawing/2014/main" id="{8BDBBAED-8063-4635-97A3-B2C46253089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E4E330E-2F8C-4948-BBF4-32C076169E5D}"/>
              </a:ext>
            </a:extLst>
          </p:cNvPr>
          <p:cNvSpPr>
            <a:spLocks noGrp="1"/>
          </p:cNvSpPr>
          <p:nvPr>
            <p:ph type="sldNum" sz="quarter" idx="12"/>
          </p:nvPr>
        </p:nvSpPr>
        <p:spPr/>
        <p:txBody>
          <a:bodyPr/>
          <a:lstStyle/>
          <a:p>
            <a:fld id="{E5F4B2D0-E252-46DC-87D9-B0FB148E6643}" type="slidenum">
              <a:rPr lang="en-GB" smtClean="0"/>
              <a:t>‹#›</a:t>
            </a:fld>
            <a:endParaRPr lang="en-GB"/>
          </a:p>
        </p:txBody>
      </p:sp>
    </p:spTree>
    <p:extLst>
      <p:ext uri="{BB962C8B-B14F-4D97-AF65-F5344CB8AC3E}">
        <p14:creationId xmlns:p14="http://schemas.microsoft.com/office/powerpoint/2010/main" val="557026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6510C-65B6-41F9-A432-3EE10B90AFE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9B1B2F1-97A3-432F-BE38-2B82B46BCB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12F531A-FD9D-4988-93D4-10789902349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3658D96-109E-42DE-A87D-2130D4E2E3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D5A30BD-415E-4D27-8600-B22461A587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21FE815-3D49-4EB5-A9F3-6A4A510EFE13}"/>
              </a:ext>
            </a:extLst>
          </p:cNvPr>
          <p:cNvSpPr>
            <a:spLocks noGrp="1"/>
          </p:cNvSpPr>
          <p:nvPr>
            <p:ph type="dt" sz="half" idx="10"/>
          </p:nvPr>
        </p:nvSpPr>
        <p:spPr/>
        <p:txBody>
          <a:bodyPr/>
          <a:lstStyle/>
          <a:p>
            <a:fld id="{D8E31335-359D-450B-A53D-3E298A940AAF}" type="datetimeFigureOut">
              <a:rPr lang="en-GB" smtClean="0"/>
              <a:t>07/08/2019</a:t>
            </a:fld>
            <a:endParaRPr lang="en-GB"/>
          </a:p>
        </p:txBody>
      </p:sp>
      <p:sp>
        <p:nvSpPr>
          <p:cNvPr id="8" name="Footer Placeholder 7">
            <a:extLst>
              <a:ext uri="{FF2B5EF4-FFF2-40B4-BE49-F238E27FC236}">
                <a16:creationId xmlns:a16="http://schemas.microsoft.com/office/drawing/2014/main" id="{F0E86C64-ED19-4FEB-B635-B21C085F42F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AF2EAA7-AE39-43C7-8413-E4F2170CE197}"/>
              </a:ext>
            </a:extLst>
          </p:cNvPr>
          <p:cNvSpPr>
            <a:spLocks noGrp="1"/>
          </p:cNvSpPr>
          <p:nvPr>
            <p:ph type="sldNum" sz="quarter" idx="12"/>
          </p:nvPr>
        </p:nvSpPr>
        <p:spPr/>
        <p:txBody>
          <a:bodyPr/>
          <a:lstStyle/>
          <a:p>
            <a:fld id="{E5F4B2D0-E252-46DC-87D9-B0FB148E6643}" type="slidenum">
              <a:rPr lang="en-GB" smtClean="0"/>
              <a:t>‹#›</a:t>
            </a:fld>
            <a:endParaRPr lang="en-GB"/>
          </a:p>
        </p:txBody>
      </p:sp>
    </p:spTree>
    <p:extLst>
      <p:ext uri="{BB962C8B-B14F-4D97-AF65-F5344CB8AC3E}">
        <p14:creationId xmlns:p14="http://schemas.microsoft.com/office/powerpoint/2010/main" val="964739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4C4F-7EF7-43B5-9BBF-DBC14F53728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262E85A-EBE0-4A5F-B7B9-3FEFCE4F17F0}"/>
              </a:ext>
            </a:extLst>
          </p:cNvPr>
          <p:cNvSpPr>
            <a:spLocks noGrp="1"/>
          </p:cNvSpPr>
          <p:nvPr>
            <p:ph type="dt" sz="half" idx="10"/>
          </p:nvPr>
        </p:nvSpPr>
        <p:spPr/>
        <p:txBody>
          <a:bodyPr/>
          <a:lstStyle/>
          <a:p>
            <a:fld id="{D8E31335-359D-450B-A53D-3E298A940AAF}" type="datetimeFigureOut">
              <a:rPr lang="en-GB" smtClean="0"/>
              <a:t>07/08/2019</a:t>
            </a:fld>
            <a:endParaRPr lang="en-GB"/>
          </a:p>
        </p:txBody>
      </p:sp>
      <p:sp>
        <p:nvSpPr>
          <p:cNvPr id="4" name="Footer Placeholder 3">
            <a:extLst>
              <a:ext uri="{FF2B5EF4-FFF2-40B4-BE49-F238E27FC236}">
                <a16:creationId xmlns:a16="http://schemas.microsoft.com/office/drawing/2014/main" id="{4EA3374F-9885-4B06-A5D9-C8858FCEABB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8B63A9B-3AA5-4BD9-A30F-27C814A1D5E0}"/>
              </a:ext>
            </a:extLst>
          </p:cNvPr>
          <p:cNvSpPr>
            <a:spLocks noGrp="1"/>
          </p:cNvSpPr>
          <p:nvPr>
            <p:ph type="sldNum" sz="quarter" idx="12"/>
          </p:nvPr>
        </p:nvSpPr>
        <p:spPr/>
        <p:txBody>
          <a:bodyPr/>
          <a:lstStyle/>
          <a:p>
            <a:fld id="{E5F4B2D0-E252-46DC-87D9-B0FB148E6643}" type="slidenum">
              <a:rPr lang="en-GB" smtClean="0"/>
              <a:t>‹#›</a:t>
            </a:fld>
            <a:endParaRPr lang="en-GB"/>
          </a:p>
        </p:txBody>
      </p:sp>
    </p:spTree>
    <p:extLst>
      <p:ext uri="{BB962C8B-B14F-4D97-AF65-F5344CB8AC3E}">
        <p14:creationId xmlns:p14="http://schemas.microsoft.com/office/powerpoint/2010/main" val="4183231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F59598-62BF-492C-903E-A12D8D695F03}"/>
              </a:ext>
            </a:extLst>
          </p:cNvPr>
          <p:cNvSpPr>
            <a:spLocks noGrp="1"/>
          </p:cNvSpPr>
          <p:nvPr>
            <p:ph type="dt" sz="half" idx="10"/>
          </p:nvPr>
        </p:nvSpPr>
        <p:spPr/>
        <p:txBody>
          <a:bodyPr/>
          <a:lstStyle/>
          <a:p>
            <a:fld id="{D8E31335-359D-450B-A53D-3E298A940AAF}" type="datetimeFigureOut">
              <a:rPr lang="en-GB" smtClean="0"/>
              <a:t>07/08/2019</a:t>
            </a:fld>
            <a:endParaRPr lang="en-GB"/>
          </a:p>
        </p:txBody>
      </p:sp>
      <p:sp>
        <p:nvSpPr>
          <p:cNvPr id="3" name="Footer Placeholder 2">
            <a:extLst>
              <a:ext uri="{FF2B5EF4-FFF2-40B4-BE49-F238E27FC236}">
                <a16:creationId xmlns:a16="http://schemas.microsoft.com/office/drawing/2014/main" id="{3AFBE9CC-D9D0-40E3-8E9C-DCCCF7C8E28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65EE0F4-B781-4042-9A85-10C24D0802B1}"/>
              </a:ext>
            </a:extLst>
          </p:cNvPr>
          <p:cNvSpPr>
            <a:spLocks noGrp="1"/>
          </p:cNvSpPr>
          <p:nvPr>
            <p:ph type="sldNum" sz="quarter" idx="12"/>
          </p:nvPr>
        </p:nvSpPr>
        <p:spPr/>
        <p:txBody>
          <a:bodyPr/>
          <a:lstStyle/>
          <a:p>
            <a:fld id="{E5F4B2D0-E252-46DC-87D9-B0FB148E6643}" type="slidenum">
              <a:rPr lang="en-GB" smtClean="0"/>
              <a:t>‹#›</a:t>
            </a:fld>
            <a:endParaRPr lang="en-GB"/>
          </a:p>
        </p:txBody>
      </p:sp>
    </p:spTree>
    <p:extLst>
      <p:ext uri="{BB962C8B-B14F-4D97-AF65-F5344CB8AC3E}">
        <p14:creationId xmlns:p14="http://schemas.microsoft.com/office/powerpoint/2010/main" val="3748285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B63A3-A9A3-44D9-ADBB-2116D43F52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963E126-66AF-45D1-97EC-0F7F1E4B01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CBCA2B6-27AC-46AD-AD88-3D3EEC63DB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0945D62-5800-4399-86E5-97D35A97755F}"/>
              </a:ext>
            </a:extLst>
          </p:cNvPr>
          <p:cNvSpPr>
            <a:spLocks noGrp="1"/>
          </p:cNvSpPr>
          <p:nvPr>
            <p:ph type="dt" sz="half" idx="10"/>
          </p:nvPr>
        </p:nvSpPr>
        <p:spPr/>
        <p:txBody>
          <a:bodyPr/>
          <a:lstStyle/>
          <a:p>
            <a:fld id="{D8E31335-359D-450B-A53D-3E298A940AAF}" type="datetimeFigureOut">
              <a:rPr lang="en-GB" smtClean="0"/>
              <a:t>07/08/2019</a:t>
            </a:fld>
            <a:endParaRPr lang="en-GB"/>
          </a:p>
        </p:txBody>
      </p:sp>
      <p:sp>
        <p:nvSpPr>
          <p:cNvPr id="6" name="Footer Placeholder 5">
            <a:extLst>
              <a:ext uri="{FF2B5EF4-FFF2-40B4-BE49-F238E27FC236}">
                <a16:creationId xmlns:a16="http://schemas.microsoft.com/office/drawing/2014/main" id="{B25F6DFF-8A36-40FA-9844-6C303B712D1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D5C787C-3B57-4089-9C7E-402E0F5A6AC6}"/>
              </a:ext>
            </a:extLst>
          </p:cNvPr>
          <p:cNvSpPr>
            <a:spLocks noGrp="1"/>
          </p:cNvSpPr>
          <p:nvPr>
            <p:ph type="sldNum" sz="quarter" idx="12"/>
          </p:nvPr>
        </p:nvSpPr>
        <p:spPr/>
        <p:txBody>
          <a:bodyPr/>
          <a:lstStyle/>
          <a:p>
            <a:fld id="{E5F4B2D0-E252-46DC-87D9-B0FB148E6643}" type="slidenum">
              <a:rPr lang="en-GB" smtClean="0"/>
              <a:t>‹#›</a:t>
            </a:fld>
            <a:endParaRPr lang="en-GB"/>
          </a:p>
        </p:txBody>
      </p:sp>
    </p:spTree>
    <p:extLst>
      <p:ext uri="{BB962C8B-B14F-4D97-AF65-F5344CB8AC3E}">
        <p14:creationId xmlns:p14="http://schemas.microsoft.com/office/powerpoint/2010/main" val="3947581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E2B6-4C20-446B-8A94-F1323DEDF2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3E242A0-A6DB-4A65-8D8A-F61551EC04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ACC8643-F9B6-4B1F-A010-12436231E8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806A308-3D69-4690-8250-5CAEF10D518C}"/>
              </a:ext>
            </a:extLst>
          </p:cNvPr>
          <p:cNvSpPr>
            <a:spLocks noGrp="1"/>
          </p:cNvSpPr>
          <p:nvPr>
            <p:ph type="dt" sz="half" idx="10"/>
          </p:nvPr>
        </p:nvSpPr>
        <p:spPr/>
        <p:txBody>
          <a:bodyPr/>
          <a:lstStyle/>
          <a:p>
            <a:fld id="{D8E31335-359D-450B-A53D-3E298A940AAF}" type="datetimeFigureOut">
              <a:rPr lang="en-GB" smtClean="0"/>
              <a:t>07/08/2019</a:t>
            </a:fld>
            <a:endParaRPr lang="en-GB"/>
          </a:p>
        </p:txBody>
      </p:sp>
      <p:sp>
        <p:nvSpPr>
          <p:cNvPr id="6" name="Footer Placeholder 5">
            <a:extLst>
              <a:ext uri="{FF2B5EF4-FFF2-40B4-BE49-F238E27FC236}">
                <a16:creationId xmlns:a16="http://schemas.microsoft.com/office/drawing/2014/main" id="{C70A225F-134F-4394-B39F-35B258737D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22B351E-8FFE-4A98-8116-316698F49A4A}"/>
              </a:ext>
            </a:extLst>
          </p:cNvPr>
          <p:cNvSpPr>
            <a:spLocks noGrp="1"/>
          </p:cNvSpPr>
          <p:nvPr>
            <p:ph type="sldNum" sz="quarter" idx="12"/>
          </p:nvPr>
        </p:nvSpPr>
        <p:spPr/>
        <p:txBody>
          <a:bodyPr/>
          <a:lstStyle/>
          <a:p>
            <a:fld id="{E5F4B2D0-E252-46DC-87D9-B0FB148E6643}" type="slidenum">
              <a:rPr lang="en-GB" smtClean="0"/>
              <a:t>‹#›</a:t>
            </a:fld>
            <a:endParaRPr lang="en-GB"/>
          </a:p>
        </p:txBody>
      </p:sp>
    </p:spTree>
    <p:extLst>
      <p:ext uri="{BB962C8B-B14F-4D97-AF65-F5344CB8AC3E}">
        <p14:creationId xmlns:p14="http://schemas.microsoft.com/office/powerpoint/2010/main" val="3680469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5386C9-BAC0-47E9-9947-F021A68C2E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024E3B1-0384-40BF-8805-0884675F5B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9E9C95C-E9A3-4A2D-AA79-1541802BE5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E31335-359D-450B-A53D-3E298A940AAF}" type="datetimeFigureOut">
              <a:rPr lang="en-GB" smtClean="0"/>
              <a:t>07/08/2019</a:t>
            </a:fld>
            <a:endParaRPr lang="en-GB"/>
          </a:p>
        </p:txBody>
      </p:sp>
      <p:sp>
        <p:nvSpPr>
          <p:cNvPr id="5" name="Footer Placeholder 4">
            <a:extLst>
              <a:ext uri="{FF2B5EF4-FFF2-40B4-BE49-F238E27FC236}">
                <a16:creationId xmlns:a16="http://schemas.microsoft.com/office/drawing/2014/main" id="{68A37A86-DE05-4B5B-BB5D-88CBE09322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1CBD0D6-434E-407B-A7BB-F7FEC16163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F4B2D0-E252-46DC-87D9-B0FB148E6643}" type="slidenum">
              <a:rPr lang="en-GB" smtClean="0"/>
              <a:t>‹#›</a:t>
            </a:fld>
            <a:endParaRPr lang="en-GB"/>
          </a:p>
        </p:txBody>
      </p:sp>
    </p:spTree>
    <p:extLst>
      <p:ext uri="{BB962C8B-B14F-4D97-AF65-F5344CB8AC3E}">
        <p14:creationId xmlns:p14="http://schemas.microsoft.com/office/powerpoint/2010/main" val="1587532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2.jpg"/><Relationship Id="rId7" Type="http://schemas.openxmlformats.org/officeDocument/2006/relationships/diagramQuickStyle" Target="../diagrams/quickStyle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png"/><Relationship Id="rId9" Type="http://schemas.microsoft.com/office/2007/relationships/diagramDrawing" Target="../diagrams/drawing1.xml"/></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jp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4.png"/><Relationship Id="rId9"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webp"/><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hyperlink" Target="https://www.expeditedssl.com/aws-in-plain-english"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F625A-2A03-4DAA-899E-4002C5B0FF07}"/>
              </a:ext>
            </a:extLst>
          </p:cNvPr>
          <p:cNvSpPr>
            <a:spLocks noGrp="1"/>
          </p:cNvSpPr>
          <p:nvPr>
            <p:ph type="ctrTitle"/>
          </p:nvPr>
        </p:nvSpPr>
        <p:spPr>
          <a:xfrm>
            <a:off x="3352800" y="5053262"/>
            <a:ext cx="6031832" cy="1135731"/>
          </a:xfrm>
          <a:solidFill>
            <a:srgbClr val="84B3F4">
              <a:alpha val="52000"/>
            </a:srgbClr>
          </a:solidFill>
        </p:spPr>
        <p:txBody>
          <a:bodyPr>
            <a:normAutofit fontScale="90000"/>
          </a:bodyPr>
          <a:lstStyle/>
          <a:p>
            <a:r>
              <a:rPr lang="en-GB" sz="8000" dirty="0"/>
              <a:t>Scaling Up</a:t>
            </a:r>
          </a:p>
        </p:txBody>
      </p:sp>
    </p:spTree>
    <p:extLst>
      <p:ext uri="{BB962C8B-B14F-4D97-AF65-F5344CB8AC3E}">
        <p14:creationId xmlns:p14="http://schemas.microsoft.com/office/powerpoint/2010/main" val="3459220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t="-27000" b="-2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B00AC-AFBE-4148-9948-A73B47C0EBBA}"/>
              </a:ext>
            </a:extLst>
          </p:cNvPr>
          <p:cNvSpPr>
            <a:spLocks noGrp="1"/>
          </p:cNvSpPr>
          <p:nvPr>
            <p:ph type="title"/>
          </p:nvPr>
        </p:nvSpPr>
        <p:spPr/>
        <p:txBody>
          <a:bodyPr/>
          <a:lstStyle/>
          <a:p>
            <a:r>
              <a:rPr lang="en-US">
                <a:cs typeface="Calibri Light"/>
              </a:rPr>
              <a:t>Exercise: Trigger downstream jobs</a:t>
            </a:r>
            <a:endParaRPr lang="en-US"/>
          </a:p>
        </p:txBody>
      </p:sp>
      <p:sp>
        <p:nvSpPr>
          <p:cNvPr id="3" name="Content Placeholder 2">
            <a:extLst>
              <a:ext uri="{FF2B5EF4-FFF2-40B4-BE49-F238E27FC236}">
                <a16:creationId xmlns:a16="http://schemas.microsoft.com/office/drawing/2014/main" id="{8A30C91C-A317-4CB3-BE2C-E1DCA6A26FCF}"/>
              </a:ext>
            </a:extLst>
          </p:cNvPr>
          <p:cNvSpPr>
            <a:spLocks noGrp="1"/>
          </p:cNvSpPr>
          <p:nvPr>
            <p:ph idx="1"/>
          </p:nvPr>
        </p:nvSpPr>
        <p:spPr>
          <a:xfrm>
            <a:off x="838200" y="1825625"/>
            <a:ext cx="10515600" cy="4780828"/>
          </a:xfrm>
        </p:spPr>
        <p:txBody>
          <a:bodyPr vert="horz" lIns="91440" tIns="45720" rIns="91440" bIns="45720" rtlCol="0" anchor="t">
            <a:normAutofit/>
          </a:bodyPr>
          <a:lstStyle/>
          <a:p>
            <a:r>
              <a:rPr lang="en-US">
                <a:cs typeface="Calibri"/>
              </a:rPr>
              <a:t>Copy your build job, so that you have two jobs. Make one job do all the stages except the integration tests, and the second job just the integration tests</a:t>
            </a:r>
          </a:p>
          <a:p>
            <a:r>
              <a:rPr lang="en-US">
                <a:cs typeface="Calibri"/>
              </a:rPr>
              <a:t>Make the first job call the second job as a downstream job</a:t>
            </a:r>
          </a:p>
          <a:p>
            <a:r>
              <a:rPr lang="en-US">
                <a:cs typeface="Calibri"/>
              </a:rPr>
              <a:t>Check the second job can be run by itself.</a:t>
            </a:r>
          </a:p>
          <a:p>
            <a:r>
              <a:rPr lang="en-US">
                <a:cs typeface="Calibri"/>
              </a:rPr>
              <a:t>Explore the build parameters: have the first job pass on a variable the user selected to the second job.</a:t>
            </a:r>
          </a:p>
          <a:p>
            <a:r>
              <a:rPr lang="en-US">
                <a:cs typeface="Calibri"/>
              </a:rPr>
              <a:t>Create a job that represents running a slice of integration tests and call the same job in different ways.</a:t>
            </a:r>
          </a:p>
          <a:p>
            <a:pPr lvl="1"/>
            <a:r>
              <a:rPr lang="en-US">
                <a:cs typeface="Calibri"/>
              </a:rPr>
              <a:t>Hint: Use a for-loop to call the build with slice 1, slice 2.... slice 10.</a:t>
            </a:r>
            <a:endParaRPr lang="en-US" dirty="0">
              <a:cs typeface="Calibri"/>
            </a:endParaRPr>
          </a:p>
        </p:txBody>
      </p:sp>
    </p:spTree>
    <p:extLst>
      <p:ext uri="{BB962C8B-B14F-4D97-AF65-F5344CB8AC3E}">
        <p14:creationId xmlns:p14="http://schemas.microsoft.com/office/powerpoint/2010/main" val="1431776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90B7E-7CD1-45CD-AC90-6C407CAA0954}"/>
              </a:ext>
            </a:extLst>
          </p:cNvPr>
          <p:cNvSpPr>
            <a:spLocks noGrp="1"/>
          </p:cNvSpPr>
          <p:nvPr>
            <p:ph type="title"/>
          </p:nvPr>
        </p:nvSpPr>
        <p:spPr>
          <a:xfrm>
            <a:off x="7518401" y="3231931"/>
            <a:ext cx="4355662" cy="1834056"/>
          </a:xfrm>
        </p:spPr>
        <p:txBody>
          <a:bodyPr vert="horz" lIns="91440" tIns="45720" rIns="91440" bIns="45720" rtlCol="0" anchor="b">
            <a:normAutofit fontScale="90000"/>
          </a:bodyPr>
          <a:lstStyle/>
          <a:p>
            <a:pPr algn="ctr"/>
            <a:r>
              <a:rPr lang="en-US" sz="8000" b="1">
                <a:solidFill>
                  <a:schemeClr val="bg1"/>
                </a:solidFill>
              </a:rPr>
              <a:t>Containers</a:t>
            </a:r>
            <a:endParaRPr lang="en-US" sz="5400" b="1">
              <a:solidFill>
                <a:schemeClr val="bg1"/>
              </a:solidFill>
            </a:endParaRPr>
          </a:p>
        </p:txBody>
      </p:sp>
    </p:spTree>
    <p:extLst>
      <p:ext uri="{BB962C8B-B14F-4D97-AF65-F5344CB8AC3E}">
        <p14:creationId xmlns:p14="http://schemas.microsoft.com/office/powerpoint/2010/main" val="364654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CC5D5-2E97-433A-8F15-4A693CBB118C}"/>
              </a:ext>
            </a:extLst>
          </p:cNvPr>
          <p:cNvSpPr>
            <a:spLocks noGrp="1"/>
          </p:cNvSpPr>
          <p:nvPr>
            <p:ph type="title"/>
          </p:nvPr>
        </p:nvSpPr>
        <p:spPr>
          <a:xfrm>
            <a:off x="2023" y="3413125"/>
            <a:ext cx="4284733" cy="2053846"/>
          </a:xfrm>
          <a:solidFill>
            <a:schemeClr val="tx1"/>
          </a:solidFill>
          <a:ln>
            <a:solidFill>
              <a:schemeClr val="tx1"/>
            </a:solidFill>
          </a:ln>
        </p:spPr>
        <p:txBody>
          <a:bodyPr>
            <a:noAutofit/>
          </a:bodyPr>
          <a:lstStyle/>
          <a:p>
            <a:r>
              <a:rPr lang="en-US" sz="4800" b="1" dirty="0">
                <a:solidFill>
                  <a:schemeClr val="bg1"/>
                </a:solidFill>
                <a:latin typeface="Calibri"/>
                <a:cs typeface="Calibri Light"/>
              </a:rPr>
              <a:t>What problem do they solv</a:t>
            </a:r>
            <a:r>
              <a:rPr lang="en-US" sz="5400" b="1" dirty="0">
                <a:solidFill>
                  <a:schemeClr val="bg1"/>
                </a:solidFill>
                <a:latin typeface="Calibri"/>
                <a:cs typeface="Calibri Light"/>
              </a:rPr>
              <a:t>e?</a:t>
            </a:r>
            <a:endParaRPr lang="en-US" sz="5400" b="1">
              <a:solidFill>
                <a:schemeClr val="bg1"/>
              </a:solidFill>
              <a:latin typeface="Calibri"/>
              <a:cs typeface="Calibri"/>
            </a:endParaRPr>
          </a:p>
        </p:txBody>
      </p:sp>
    </p:spTree>
    <p:extLst>
      <p:ext uri="{BB962C8B-B14F-4D97-AF65-F5344CB8AC3E}">
        <p14:creationId xmlns:p14="http://schemas.microsoft.com/office/powerpoint/2010/main" val="3263046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t="-13000" b="-1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7069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1000"/>
            <a:lum/>
          </a:blip>
          <a:srcRect/>
          <a:stretch>
            <a:fillRect l="-8000" r="-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F1646-A4EC-4342-A507-4822A7678C4F}"/>
              </a:ext>
            </a:extLst>
          </p:cNvPr>
          <p:cNvSpPr>
            <a:spLocks noGrp="1"/>
          </p:cNvSpPr>
          <p:nvPr>
            <p:ph type="title"/>
          </p:nvPr>
        </p:nvSpPr>
        <p:spPr>
          <a:xfrm>
            <a:off x="838200" y="250918"/>
            <a:ext cx="10515600" cy="1325563"/>
          </a:xfrm>
        </p:spPr>
        <p:txBody>
          <a:bodyPr>
            <a:normAutofit/>
          </a:bodyPr>
          <a:lstStyle/>
          <a:p>
            <a:r>
              <a:rPr lang="en-GB" sz="4800" b="1"/>
              <a:t>Lighter than Virtual Machines</a:t>
            </a:r>
          </a:p>
        </p:txBody>
      </p:sp>
      <p:pic>
        <p:nvPicPr>
          <p:cNvPr id="5" name="Picture 4">
            <a:extLst>
              <a:ext uri="{FF2B5EF4-FFF2-40B4-BE49-F238E27FC236}">
                <a16:creationId xmlns:a16="http://schemas.microsoft.com/office/drawing/2014/main" id="{A1D27D54-7907-4EAC-BA44-F1B724707CD8}"/>
              </a:ext>
            </a:extLst>
          </p:cNvPr>
          <p:cNvPicPr>
            <a:picLocks noChangeAspect="1"/>
          </p:cNvPicPr>
          <p:nvPr/>
        </p:nvPicPr>
        <p:blipFill>
          <a:blip r:embed="rId4"/>
          <a:stretch>
            <a:fillRect/>
          </a:stretch>
        </p:blipFill>
        <p:spPr>
          <a:xfrm>
            <a:off x="9665601" y="5904505"/>
            <a:ext cx="2305050" cy="790575"/>
          </a:xfrm>
          <a:prstGeom prst="rect">
            <a:avLst/>
          </a:prstGeom>
          <a:ln>
            <a:noFill/>
          </a:ln>
        </p:spPr>
      </p:pic>
      <p:pic>
        <p:nvPicPr>
          <p:cNvPr id="6" name="Content Placeholder 3">
            <a:extLst>
              <a:ext uri="{FF2B5EF4-FFF2-40B4-BE49-F238E27FC236}">
                <a16:creationId xmlns:a16="http://schemas.microsoft.com/office/drawing/2014/main" id="{09248F3A-1038-4259-8429-A743D757F48E}"/>
              </a:ext>
            </a:extLst>
          </p:cNvPr>
          <p:cNvPicPr>
            <a:picLocks noGrp="1" noChangeAspect="1"/>
          </p:cNvPicPr>
          <p:nvPr>
            <p:ph idx="1"/>
          </p:nvPr>
        </p:nvPicPr>
        <p:blipFill>
          <a:blip r:embed="rId5"/>
          <a:stretch>
            <a:fillRect/>
          </a:stretch>
        </p:blipFill>
        <p:spPr>
          <a:xfrm>
            <a:off x="221349" y="1690688"/>
            <a:ext cx="8811612" cy="4921537"/>
          </a:xfrm>
          <a:prstGeom prst="rect">
            <a:avLst/>
          </a:prstGeom>
        </p:spPr>
      </p:pic>
      <p:pic>
        <p:nvPicPr>
          <p:cNvPr id="7" name="Picture 6">
            <a:extLst>
              <a:ext uri="{FF2B5EF4-FFF2-40B4-BE49-F238E27FC236}">
                <a16:creationId xmlns:a16="http://schemas.microsoft.com/office/drawing/2014/main" id="{C92FAF8D-2AE1-4748-A2CC-D12C1A0262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46526" y="1690688"/>
            <a:ext cx="2524125" cy="1809750"/>
          </a:xfrm>
          <a:prstGeom prst="rect">
            <a:avLst/>
          </a:prstGeom>
        </p:spPr>
      </p:pic>
    </p:spTree>
    <p:extLst>
      <p:ext uri="{BB962C8B-B14F-4D97-AF65-F5344CB8AC3E}">
        <p14:creationId xmlns:p14="http://schemas.microsoft.com/office/powerpoint/2010/main" val="2857838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C3A88-5D3D-48E9-AE77-FC34E34D5739}"/>
              </a:ext>
            </a:extLst>
          </p:cNvPr>
          <p:cNvSpPr>
            <a:spLocks noGrp="1"/>
          </p:cNvSpPr>
          <p:nvPr>
            <p:ph type="title"/>
          </p:nvPr>
        </p:nvSpPr>
        <p:spPr/>
        <p:txBody>
          <a:bodyPr/>
          <a:lstStyle/>
          <a:p>
            <a:r>
              <a:rPr lang="en-GB"/>
              <a:t>Container Orchestration</a:t>
            </a:r>
          </a:p>
        </p:txBody>
      </p:sp>
      <p:sp>
        <p:nvSpPr>
          <p:cNvPr id="3" name="Content Placeholder 2">
            <a:extLst>
              <a:ext uri="{FF2B5EF4-FFF2-40B4-BE49-F238E27FC236}">
                <a16:creationId xmlns:a16="http://schemas.microsoft.com/office/drawing/2014/main" id="{07088113-0B05-47F2-BF70-6D914FEB7243}"/>
              </a:ext>
            </a:extLst>
          </p:cNvPr>
          <p:cNvSpPr>
            <a:spLocks noGrp="1"/>
          </p:cNvSpPr>
          <p:nvPr>
            <p:ph idx="1"/>
          </p:nvPr>
        </p:nvSpPr>
        <p:spPr/>
        <p:txBody>
          <a:bodyPr/>
          <a:lstStyle/>
          <a:p>
            <a:pPr marL="0" indent="0">
              <a:buNone/>
            </a:pPr>
            <a:r>
              <a:rPr lang="en-GB"/>
              <a:t>Companies deploying 10 or so containers, across 4 applications would be still manage to handle them manually, but scaling up to 1000’s of containers and hundreds of services and it’d quickly defeat even the best team.</a:t>
            </a:r>
          </a:p>
          <a:p>
            <a:pPr marL="0" indent="0">
              <a:buNone/>
            </a:pPr>
            <a:r>
              <a:rPr lang="en-GB"/>
              <a:t>So introducing yet another layer of automation – container orchestration.</a:t>
            </a:r>
          </a:p>
        </p:txBody>
      </p:sp>
      <p:pic>
        <p:nvPicPr>
          <p:cNvPr id="4" name="Picture 3">
            <a:extLst>
              <a:ext uri="{FF2B5EF4-FFF2-40B4-BE49-F238E27FC236}">
                <a16:creationId xmlns:a16="http://schemas.microsoft.com/office/drawing/2014/main" id="{45B94EA7-3C60-4EB5-9A7F-6A14AA8FAE75}"/>
              </a:ext>
            </a:extLst>
          </p:cNvPr>
          <p:cNvPicPr>
            <a:picLocks noChangeAspect="1"/>
          </p:cNvPicPr>
          <p:nvPr/>
        </p:nvPicPr>
        <p:blipFill>
          <a:blip r:embed="rId4"/>
          <a:stretch>
            <a:fillRect/>
          </a:stretch>
        </p:blipFill>
        <p:spPr>
          <a:xfrm>
            <a:off x="9665601" y="5781675"/>
            <a:ext cx="2305050" cy="790575"/>
          </a:xfrm>
          <a:prstGeom prst="rect">
            <a:avLst/>
          </a:prstGeom>
          <a:ln>
            <a:noFill/>
          </a:ln>
        </p:spPr>
      </p:pic>
    </p:spTree>
    <p:extLst>
      <p:ext uri="{BB962C8B-B14F-4D97-AF65-F5344CB8AC3E}">
        <p14:creationId xmlns:p14="http://schemas.microsoft.com/office/powerpoint/2010/main" val="3447125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C3A88-5D3D-48E9-AE77-FC34E34D5739}"/>
              </a:ext>
            </a:extLst>
          </p:cNvPr>
          <p:cNvSpPr>
            <a:spLocks noGrp="1"/>
          </p:cNvSpPr>
          <p:nvPr>
            <p:ph type="title"/>
          </p:nvPr>
        </p:nvSpPr>
        <p:spPr/>
        <p:txBody>
          <a:bodyPr/>
          <a:lstStyle/>
          <a:p>
            <a:r>
              <a:rPr lang="en-GB"/>
              <a:t>Current Orchestration Tools</a:t>
            </a:r>
          </a:p>
        </p:txBody>
      </p:sp>
      <p:pic>
        <p:nvPicPr>
          <p:cNvPr id="4" name="Content Placeholder 3">
            <a:extLst>
              <a:ext uri="{FF2B5EF4-FFF2-40B4-BE49-F238E27FC236}">
                <a16:creationId xmlns:a16="http://schemas.microsoft.com/office/drawing/2014/main" id="{A429B573-F83E-4C59-B081-34B9609FDE08}"/>
              </a:ext>
            </a:extLst>
          </p:cNvPr>
          <p:cNvPicPr>
            <a:picLocks noGrp="1" noChangeAspect="1"/>
          </p:cNvPicPr>
          <p:nvPr>
            <p:ph idx="1"/>
          </p:nvPr>
        </p:nvPicPr>
        <p:blipFill>
          <a:blip r:embed="rId4"/>
          <a:stretch>
            <a:fillRect/>
          </a:stretch>
        </p:blipFill>
        <p:spPr>
          <a:xfrm>
            <a:off x="838199" y="1690687"/>
            <a:ext cx="1824789" cy="1528877"/>
          </a:xfrm>
          <a:prstGeom prst="rect">
            <a:avLst/>
          </a:prstGeom>
        </p:spPr>
      </p:pic>
      <p:pic>
        <p:nvPicPr>
          <p:cNvPr id="5" name="Picture 4">
            <a:extLst>
              <a:ext uri="{FF2B5EF4-FFF2-40B4-BE49-F238E27FC236}">
                <a16:creationId xmlns:a16="http://schemas.microsoft.com/office/drawing/2014/main" id="{2DA30265-98CB-4065-9559-E8F369F7EC1D}"/>
              </a:ext>
            </a:extLst>
          </p:cNvPr>
          <p:cNvPicPr>
            <a:picLocks noChangeAspect="1"/>
          </p:cNvPicPr>
          <p:nvPr/>
        </p:nvPicPr>
        <p:blipFill>
          <a:blip r:embed="rId5"/>
          <a:stretch>
            <a:fillRect/>
          </a:stretch>
        </p:blipFill>
        <p:spPr>
          <a:xfrm>
            <a:off x="2984833" y="1690687"/>
            <a:ext cx="1824787" cy="1528876"/>
          </a:xfrm>
          <a:prstGeom prst="rect">
            <a:avLst/>
          </a:prstGeom>
        </p:spPr>
      </p:pic>
      <p:pic>
        <p:nvPicPr>
          <p:cNvPr id="6" name="Picture 5">
            <a:extLst>
              <a:ext uri="{FF2B5EF4-FFF2-40B4-BE49-F238E27FC236}">
                <a16:creationId xmlns:a16="http://schemas.microsoft.com/office/drawing/2014/main" id="{510C5620-CE94-4D8D-879F-531153C29E80}"/>
              </a:ext>
            </a:extLst>
          </p:cNvPr>
          <p:cNvPicPr>
            <a:picLocks noChangeAspect="1"/>
          </p:cNvPicPr>
          <p:nvPr/>
        </p:nvPicPr>
        <p:blipFill rotWithShape="1">
          <a:blip r:embed="rId6"/>
          <a:srcRect r="4212"/>
          <a:stretch/>
        </p:blipFill>
        <p:spPr>
          <a:xfrm>
            <a:off x="5131465" y="1690685"/>
            <a:ext cx="1824787" cy="1528877"/>
          </a:xfrm>
          <a:prstGeom prst="rect">
            <a:avLst/>
          </a:prstGeom>
        </p:spPr>
      </p:pic>
      <p:pic>
        <p:nvPicPr>
          <p:cNvPr id="7" name="Picture 6">
            <a:extLst>
              <a:ext uri="{FF2B5EF4-FFF2-40B4-BE49-F238E27FC236}">
                <a16:creationId xmlns:a16="http://schemas.microsoft.com/office/drawing/2014/main" id="{55FA59B0-6F0C-4603-847D-64F30B5394A6}"/>
              </a:ext>
            </a:extLst>
          </p:cNvPr>
          <p:cNvPicPr>
            <a:picLocks noChangeAspect="1"/>
          </p:cNvPicPr>
          <p:nvPr/>
        </p:nvPicPr>
        <p:blipFill>
          <a:blip r:embed="rId7"/>
          <a:stretch>
            <a:fillRect/>
          </a:stretch>
        </p:blipFill>
        <p:spPr>
          <a:xfrm>
            <a:off x="7278097" y="1690684"/>
            <a:ext cx="1464850" cy="1528875"/>
          </a:xfrm>
          <a:prstGeom prst="rect">
            <a:avLst/>
          </a:prstGeom>
        </p:spPr>
      </p:pic>
      <p:pic>
        <p:nvPicPr>
          <p:cNvPr id="8" name="Picture 7">
            <a:extLst>
              <a:ext uri="{FF2B5EF4-FFF2-40B4-BE49-F238E27FC236}">
                <a16:creationId xmlns:a16="http://schemas.microsoft.com/office/drawing/2014/main" id="{82A60A67-31AB-4F44-A0F1-CC15B1333ECC}"/>
              </a:ext>
            </a:extLst>
          </p:cNvPr>
          <p:cNvPicPr>
            <a:picLocks noChangeAspect="1"/>
          </p:cNvPicPr>
          <p:nvPr/>
        </p:nvPicPr>
        <p:blipFill>
          <a:blip r:embed="rId8"/>
          <a:stretch>
            <a:fillRect/>
          </a:stretch>
        </p:blipFill>
        <p:spPr>
          <a:xfrm>
            <a:off x="838198" y="3429000"/>
            <a:ext cx="1875187" cy="1325563"/>
          </a:xfrm>
          <a:prstGeom prst="rect">
            <a:avLst/>
          </a:prstGeom>
        </p:spPr>
      </p:pic>
      <p:pic>
        <p:nvPicPr>
          <p:cNvPr id="9" name="Picture 8">
            <a:extLst>
              <a:ext uri="{FF2B5EF4-FFF2-40B4-BE49-F238E27FC236}">
                <a16:creationId xmlns:a16="http://schemas.microsoft.com/office/drawing/2014/main" id="{E9DF297B-37A1-4447-A7A1-BCC8EDC1135C}"/>
              </a:ext>
            </a:extLst>
          </p:cNvPr>
          <p:cNvPicPr>
            <a:picLocks noChangeAspect="1"/>
          </p:cNvPicPr>
          <p:nvPr/>
        </p:nvPicPr>
        <p:blipFill>
          <a:blip r:embed="rId9"/>
          <a:stretch>
            <a:fillRect/>
          </a:stretch>
        </p:blipFill>
        <p:spPr>
          <a:xfrm>
            <a:off x="7278097" y="3429000"/>
            <a:ext cx="1464850" cy="1485432"/>
          </a:xfrm>
          <a:prstGeom prst="rect">
            <a:avLst/>
          </a:prstGeom>
        </p:spPr>
      </p:pic>
      <p:pic>
        <p:nvPicPr>
          <p:cNvPr id="10" name="Picture 9">
            <a:extLst>
              <a:ext uri="{FF2B5EF4-FFF2-40B4-BE49-F238E27FC236}">
                <a16:creationId xmlns:a16="http://schemas.microsoft.com/office/drawing/2014/main" id="{D8F17FB7-C04E-47BE-BCF0-51615C04DDF5}"/>
              </a:ext>
            </a:extLst>
          </p:cNvPr>
          <p:cNvPicPr>
            <a:picLocks noChangeAspect="1"/>
          </p:cNvPicPr>
          <p:nvPr/>
        </p:nvPicPr>
        <p:blipFill>
          <a:blip r:embed="rId10"/>
          <a:stretch>
            <a:fillRect/>
          </a:stretch>
        </p:blipFill>
        <p:spPr>
          <a:xfrm>
            <a:off x="2984833" y="3429000"/>
            <a:ext cx="1635293" cy="1325563"/>
          </a:xfrm>
          <a:prstGeom prst="rect">
            <a:avLst/>
          </a:prstGeom>
        </p:spPr>
      </p:pic>
      <p:pic>
        <p:nvPicPr>
          <p:cNvPr id="11" name="Picture 10">
            <a:extLst>
              <a:ext uri="{FF2B5EF4-FFF2-40B4-BE49-F238E27FC236}">
                <a16:creationId xmlns:a16="http://schemas.microsoft.com/office/drawing/2014/main" id="{E972E279-7BB9-4017-AB25-367297E1DDBB}"/>
              </a:ext>
            </a:extLst>
          </p:cNvPr>
          <p:cNvPicPr>
            <a:picLocks noChangeAspect="1"/>
          </p:cNvPicPr>
          <p:nvPr/>
        </p:nvPicPr>
        <p:blipFill>
          <a:blip r:embed="rId11"/>
          <a:stretch>
            <a:fillRect/>
          </a:stretch>
        </p:blipFill>
        <p:spPr>
          <a:xfrm>
            <a:off x="5131465" y="3482180"/>
            <a:ext cx="1635293" cy="1505881"/>
          </a:xfrm>
          <a:prstGeom prst="rect">
            <a:avLst/>
          </a:prstGeom>
        </p:spPr>
      </p:pic>
    </p:spTree>
    <p:extLst>
      <p:ext uri="{BB962C8B-B14F-4D97-AF65-F5344CB8AC3E}">
        <p14:creationId xmlns:p14="http://schemas.microsoft.com/office/powerpoint/2010/main" val="19095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9B301-4BC7-4489-B796-5B36934CD784}"/>
              </a:ext>
            </a:extLst>
          </p:cNvPr>
          <p:cNvSpPr>
            <a:spLocks noGrp="1"/>
          </p:cNvSpPr>
          <p:nvPr>
            <p:ph type="title"/>
          </p:nvPr>
        </p:nvSpPr>
        <p:spPr>
          <a:xfrm>
            <a:off x="7504385" y="1011512"/>
            <a:ext cx="6936828" cy="1258723"/>
          </a:xfrm>
        </p:spPr>
        <p:txBody>
          <a:bodyPr>
            <a:normAutofit fontScale="90000"/>
          </a:bodyPr>
          <a:lstStyle/>
          <a:p>
            <a:r>
              <a:rPr lang="en-GB" sz="6600">
                <a:solidFill>
                  <a:schemeClr val="bg1"/>
                </a:solidFill>
              </a:rPr>
              <a:t>Cloud </a:t>
            </a:r>
            <a:br>
              <a:rPr lang="en-GB" sz="6600">
                <a:solidFill>
                  <a:schemeClr val="bg1"/>
                </a:solidFill>
              </a:rPr>
            </a:br>
            <a:r>
              <a:rPr lang="en-GB" sz="6600">
                <a:solidFill>
                  <a:schemeClr val="bg1"/>
                </a:solidFill>
              </a:rPr>
              <a:t>Computing</a:t>
            </a:r>
          </a:p>
        </p:txBody>
      </p:sp>
    </p:spTree>
    <p:extLst>
      <p:ext uri="{BB962C8B-B14F-4D97-AF65-F5344CB8AC3E}">
        <p14:creationId xmlns:p14="http://schemas.microsoft.com/office/powerpoint/2010/main" val="2466346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6F7CD-2EB6-4B8D-965E-F16D9751420D}"/>
              </a:ext>
            </a:extLst>
          </p:cNvPr>
          <p:cNvSpPr>
            <a:spLocks noGrp="1"/>
          </p:cNvSpPr>
          <p:nvPr>
            <p:ph type="title"/>
          </p:nvPr>
        </p:nvSpPr>
        <p:spPr/>
        <p:txBody>
          <a:bodyPr/>
          <a:lstStyle/>
          <a:p>
            <a:r>
              <a:rPr lang="en-GB" sz="5400">
                <a:latin typeface="Calibri Light"/>
                <a:cs typeface="Calibri Light"/>
              </a:rPr>
              <a:t>What is 'Cloud' ?</a:t>
            </a:r>
          </a:p>
        </p:txBody>
      </p:sp>
      <p:sp>
        <p:nvSpPr>
          <p:cNvPr id="3" name="Content Placeholder 2">
            <a:extLst>
              <a:ext uri="{FF2B5EF4-FFF2-40B4-BE49-F238E27FC236}">
                <a16:creationId xmlns:a16="http://schemas.microsoft.com/office/drawing/2014/main" id="{602CA5E7-493C-439D-893C-8F47C3360000}"/>
              </a:ext>
            </a:extLst>
          </p:cNvPr>
          <p:cNvSpPr>
            <a:spLocks noGrp="1"/>
          </p:cNvSpPr>
          <p:nvPr>
            <p:ph idx="1"/>
          </p:nvPr>
        </p:nvSpPr>
        <p:spPr/>
        <p:txBody>
          <a:bodyPr vert="horz" lIns="91440" tIns="45720" rIns="91440" bIns="45720" rtlCol="0" anchor="t">
            <a:normAutofit fontScale="92500" lnSpcReduction="10000"/>
          </a:bodyPr>
          <a:lstStyle/>
          <a:p>
            <a:pPr marL="0" indent="0" algn="ctr">
              <a:buNone/>
            </a:pPr>
            <a:endParaRPr lang="en-GB" sz="3200"/>
          </a:p>
          <a:p>
            <a:pPr marL="0" indent="0" algn="ctr">
              <a:buNone/>
            </a:pPr>
            <a:r>
              <a:rPr lang="en-GB" sz="3200">
                <a:cs typeface="Calibri" panose="020F0502020204030204"/>
              </a:rPr>
              <a:t>Shout out your ideas!</a:t>
            </a:r>
          </a:p>
          <a:p>
            <a:pPr marL="0" indent="0" algn="ctr">
              <a:buNone/>
            </a:pPr>
            <a:endParaRPr lang="en-GB" sz="3200">
              <a:cs typeface="Calibri" panose="020F0502020204030204"/>
            </a:endParaRPr>
          </a:p>
          <a:p>
            <a:pPr marL="0" indent="0" algn="ctr">
              <a:buNone/>
            </a:pPr>
            <a:r>
              <a:rPr lang="en-GB" sz="3200">
                <a:cs typeface="Calibri" panose="020F0502020204030204"/>
              </a:rPr>
              <a:t>Anybody using 'cloud' at work?</a:t>
            </a:r>
          </a:p>
          <a:p>
            <a:pPr marL="0" indent="0" algn="ctr">
              <a:buNone/>
            </a:pPr>
            <a:r>
              <a:rPr lang="en-GB" sz="3200">
                <a:cs typeface="Calibri" panose="020F0502020204030204"/>
              </a:rPr>
              <a:t>How would you explain it to a friend?</a:t>
            </a:r>
          </a:p>
          <a:p>
            <a:pPr marL="0" indent="0" algn="ctr">
              <a:buNone/>
            </a:pPr>
            <a:endParaRPr lang="en-GB">
              <a:cs typeface="Calibri" panose="020F0502020204030204"/>
            </a:endParaRPr>
          </a:p>
          <a:p>
            <a:pPr marL="0" indent="0">
              <a:buNone/>
            </a:pPr>
            <a:endParaRPr lang="en-GB"/>
          </a:p>
          <a:p>
            <a:pPr marL="0" indent="0">
              <a:buNone/>
            </a:pPr>
            <a:endParaRPr lang="en-GB"/>
          </a:p>
          <a:p>
            <a:pPr marL="0" indent="0">
              <a:buNone/>
            </a:pPr>
            <a:r>
              <a:rPr lang="en-GB"/>
              <a:t>						</a:t>
            </a:r>
          </a:p>
        </p:txBody>
      </p:sp>
      <p:pic>
        <p:nvPicPr>
          <p:cNvPr id="4" name="Picture 3">
            <a:extLst>
              <a:ext uri="{FF2B5EF4-FFF2-40B4-BE49-F238E27FC236}">
                <a16:creationId xmlns:a16="http://schemas.microsoft.com/office/drawing/2014/main" id="{03BFC666-FA93-4FF4-8411-C5EAD6612319}"/>
              </a:ext>
            </a:extLst>
          </p:cNvPr>
          <p:cNvPicPr>
            <a:picLocks noChangeAspect="1"/>
          </p:cNvPicPr>
          <p:nvPr/>
        </p:nvPicPr>
        <p:blipFill>
          <a:blip r:embed="rId4"/>
          <a:stretch>
            <a:fillRect/>
          </a:stretch>
        </p:blipFill>
        <p:spPr>
          <a:xfrm>
            <a:off x="9665601" y="5781675"/>
            <a:ext cx="2305050" cy="790575"/>
          </a:xfrm>
          <a:prstGeom prst="rect">
            <a:avLst/>
          </a:prstGeom>
          <a:ln>
            <a:noFill/>
          </a:ln>
        </p:spPr>
      </p:pic>
    </p:spTree>
    <p:extLst>
      <p:ext uri="{BB962C8B-B14F-4D97-AF65-F5344CB8AC3E}">
        <p14:creationId xmlns:p14="http://schemas.microsoft.com/office/powerpoint/2010/main" val="2215071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6F7CD-2EB6-4B8D-965E-F16D9751420D}"/>
              </a:ext>
            </a:extLst>
          </p:cNvPr>
          <p:cNvSpPr>
            <a:spLocks noGrp="1"/>
          </p:cNvSpPr>
          <p:nvPr>
            <p:ph type="title"/>
          </p:nvPr>
        </p:nvSpPr>
        <p:spPr/>
        <p:txBody>
          <a:bodyPr/>
          <a:lstStyle/>
          <a:p>
            <a:r>
              <a:rPr lang="en-GB" sz="5400">
                <a:latin typeface="Calibri Light"/>
                <a:cs typeface="Calibri Light"/>
              </a:rPr>
              <a:t>What problem does Cloud solve?</a:t>
            </a:r>
          </a:p>
        </p:txBody>
      </p:sp>
      <p:sp>
        <p:nvSpPr>
          <p:cNvPr id="3" name="Content Placeholder 2">
            <a:extLst>
              <a:ext uri="{FF2B5EF4-FFF2-40B4-BE49-F238E27FC236}">
                <a16:creationId xmlns:a16="http://schemas.microsoft.com/office/drawing/2014/main" id="{602CA5E7-493C-439D-893C-8F47C3360000}"/>
              </a:ext>
            </a:extLst>
          </p:cNvPr>
          <p:cNvSpPr>
            <a:spLocks noGrp="1"/>
          </p:cNvSpPr>
          <p:nvPr>
            <p:ph idx="1"/>
          </p:nvPr>
        </p:nvSpPr>
        <p:spPr/>
        <p:txBody>
          <a:bodyPr vert="horz" lIns="91440" tIns="45720" rIns="91440" bIns="45720" rtlCol="0" anchor="t">
            <a:normAutofit/>
          </a:bodyPr>
          <a:lstStyle/>
          <a:p>
            <a:pPr marL="457200" indent="-457200"/>
            <a:r>
              <a:rPr lang="en-GB"/>
              <a:t>Servers are an expensive up-front outlay</a:t>
            </a:r>
            <a:endParaRPr lang="en-GB">
              <a:cs typeface="Calibri" panose="020F0502020204030204"/>
            </a:endParaRPr>
          </a:p>
          <a:p>
            <a:pPr marL="914400" lvl="1" indent="-457200"/>
            <a:r>
              <a:rPr lang="en-GB">
                <a:cs typeface="Calibri" panose="020F0502020204030204"/>
              </a:rPr>
              <a:t>What if our app generates no money?</a:t>
            </a:r>
          </a:p>
          <a:p>
            <a:pPr marL="457200" indent="-457200"/>
            <a:r>
              <a:rPr lang="en-GB">
                <a:cs typeface="Calibri" panose="020F0502020204030204"/>
              </a:rPr>
              <a:t>Servers are hard to manage</a:t>
            </a:r>
          </a:p>
          <a:p>
            <a:pPr marL="914400" lvl="1" indent="-457200"/>
            <a:r>
              <a:rPr lang="en-GB">
                <a:cs typeface="Calibri" panose="020F0502020204030204"/>
              </a:rPr>
              <a:t>Security patches</a:t>
            </a:r>
          </a:p>
          <a:p>
            <a:pPr marL="914400" lvl="1" indent="-457200"/>
            <a:r>
              <a:rPr lang="en-GB">
                <a:cs typeface="Calibri" panose="020F0502020204030204"/>
              </a:rPr>
              <a:t>OS upgrades</a:t>
            </a:r>
          </a:p>
          <a:p>
            <a:pPr marL="914400" lvl="1" indent="-457200"/>
            <a:r>
              <a:rPr lang="en-GB">
                <a:cs typeface="Calibri" panose="020F0502020204030204"/>
              </a:rPr>
              <a:t>Disk fail. Motherboard fail. Network card fail. </a:t>
            </a:r>
          </a:p>
          <a:p>
            <a:pPr marL="457200" indent="-457200"/>
            <a:r>
              <a:rPr lang="en-GB">
                <a:cs typeface="Calibri" panose="020F0502020204030204"/>
              </a:rPr>
              <a:t>How many servers do we need?</a:t>
            </a:r>
          </a:p>
          <a:p>
            <a:pPr marL="914400" lvl="1" indent="-457200"/>
            <a:r>
              <a:rPr lang="en-GB">
                <a:cs typeface="Calibri" panose="020F0502020204030204"/>
              </a:rPr>
              <a:t>How many users are we going to have next year?</a:t>
            </a:r>
          </a:p>
          <a:p>
            <a:pPr marL="457200" indent="-457200"/>
            <a:endParaRPr lang="en-GB">
              <a:cs typeface="Calibri" panose="020F0502020204030204"/>
            </a:endParaRPr>
          </a:p>
        </p:txBody>
      </p:sp>
      <p:pic>
        <p:nvPicPr>
          <p:cNvPr id="4" name="Picture 3">
            <a:extLst>
              <a:ext uri="{FF2B5EF4-FFF2-40B4-BE49-F238E27FC236}">
                <a16:creationId xmlns:a16="http://schemas.microsoft.com/office/drawing/2014/main" id="{03BFC666-FA93-4FF4-8411-C5EAD6612319}"/>
              </a:ext>
            </a:extLst>
          </p:cNvPr>
          <p:cNvPicPr>
            <a:picLocks noChangeAspect="1"/>
          </p:cNvPicPr>
          <p:nvPr/>
        </p:nvPicPr>
        <p:blipFill>
          <a:blip r:embed="rId4"/>
          <a:stretch>
            <a:fillRect/>
          </a:stretch>
        </p:blipFill>
        <p:spPr>
          <a:xfrm>
            <a:off x="9665601" y="5781675"/>
            <a:ext cx="2305050" cy="790575"/>
          </a:xfrm>
          <a:prstGeom prst="rect">
            <a:avLst/>
          </a:prstGeom>
          <a:ln>
            <a:noFill/>
          </a:ln>
        </p:spPr>
      </p:pic>
    </p:spTree>
    <p:extLst>
      <p:ext uri="{BB962C8B-B14F-4D97-AF65-F5344CB8AC3E}">
        <p14:creationId xmlns:p14="http://schemas.microsoft.com/office/powerpoint/2010/main" val="88481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67E5-1FCD-40BB-A058-DDCCCE350CA2}"/>
              </a:ext>
            </a:extLst>
          </p:cNvPr>
          <p:cNvSpPr>
            <a:spLocks noGrp="1"/>
          </p:cNvSpPr>
          <p:nvPr>
            <p:ph type="title"/>
          </p:nvPr>
        </p:nvSpPr>
        <p:spPr/>
        <p:txBody>
          <a:bodyPr/>
          <a:lstStyle/>
          <a:p>
            <a:r>
              <a:rPr lang="en-GB" dirty="0"/>
              <a:t>Parallel tasks in a pipeline</a:t>
            </a:r>
          </a:p>
        </p:txBody>
      </p:sp>
      <p:pic>
        <p:nvPicPr>
          <p:cNvPr id="6" name="Picture 5">
            <a:extLst>
              <a:ext uri="{FF2B5EF4-FFF2-40B4-BE49-F238E27FC236}">
                <a16:creationId xmlns:a16="http://schemas.microsoft.com/office/drawing/2014/main" id="{B13302E2-75D8-4ED5-A2FC-A11D4AF99C36}"/>
              </a:ext>
            </a:extLst>
          </p:cNvPr>
          <p:cNvPicPr>
            <a:picLocks noChangeAspect="1"/>
          </p:cNvPicPr>
          <p:nvPr/>
        </p:nvPicPr>
        <p:blipFill>
          <a:blip r:embed="rId3"/>
          <a:stretch>
            <a:fillRect/>
          </a:stretch>
        </p:blipFill>
        <p:spPr>
          <a:xfrm>
            <a:off x="2208546" y="1690688"/>
            <a:ext cx="6582528" cy="4527444"/>
          </a:xfrm>
          <a:prstGeom prst="rect">
            <a:avLst/>
          </a:prstGeom>
        </p:spPr>
      </p:pic>
    </p:spTree>
    <p:extLst>
      <p:ext uri="{BB962C8B-B14F-4D97-AF65-F5344CB8AC3E}">
        <p14:creationId xmlns:p14="http://schemas.microsoft.com/office/powerpoint/2010/main" val="3594661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6F7CD-2EB6-4B8D-965E-F16D9751420D}"/>
              </a:ext>
            </a:extLst>
          </p:cNvPr>
          <p:cNvSpPr>
            <a:spLocks noGrp="1"/>
          </p:cNvSpPr>
          <p:nvPr>
            <p:ph type="title"/>
          </p:nvPr>
        </p:nvSpPr>
        <p:spPr/>
        <p:txBody>
          <a:bodyPr/>
          <a:lstStyle/>
          <a:p>
            <a:r>
              <a:rPr lang="en-GB" sz="5400">
                <a:latin typeface="Calibri Light"/>
                <a:cs typeface="Calibri Light"/>
              </a:rPr>
              <a:t>Cloud: Shift Left of hardware</a:t>
            </a:r>
          </a:p>
        </p:txBody>
      </p:sp>
      <p:sp>
        <p:nvSpPr>
          <p:cNvPr id="3" name="Content Placeholder 2">
            <a:extLst>
              <a:ext uri="{FF2B5EF4-FFF2-40B4-BE49-F238E27FC236}">
                <a16:creationId xmlns:a16="http://schemas.microsoft.com/office/drawing/2014/main" id="{602CA5E7-493C-439D-893C-8F47C3360000}"/>
              </a:ext>
            </a:extLst>
          </p:cNvPr>
          <p:cNvSpPr>
            <a:spLocks noGrp="1"/>
          </p:cNvSpPr>
          <p:nvPr>
            <p:ph idx="1"/>
          </p:nvPr>
        </p:nvSpPr>
        <p:spPr/>
        <p:txBody>
          <a:bodyPr vert="horz" lIns="91440" tIns="45720" rIns="91440" bIns="45720" rtlCol="0" anchor="t">
            <a:normAutofit/>
          </a:bodyPr>
          <a:lstStyle/>
          <a:p>
            <a:pPr marL="457200" indent="-457200"/>
            <a:r>
              <a:rPr lang="en-GB" sz="3200">
                <a:cs typeface="Calibri"/>
              </a:rPr>
              <a:t>What if we got someone else to do it?</a:t>
            </a:r>
            <a:endParaRPr lang="en-US"/>
          </a:p>
          <a:p>
            <a:pPr marL="914400" lvl="1" indent="-457200"/>
            <a:r>
              <a:rPr lang="en-GB" sz="2800">
                <a:cs typeface="Calibri"/>
              </a:rPr>
              <a:t>Server paid for by someone else</a:t>
            </a:r>
          </a:p>
          <a:p>
            <a:pPr marL="914400" lvl="1" indent="-457200"/>
            <a:r>
              <a:rPr lang="en-GB" sz="2800">
                <a:cs typeface="Calibri"/>
              </a:rPr>
              <a:t>Server configured by someone else</a:t>
            </a:r>
          </a:p>
          <a:p>
            <a:pPr marL="914400" lvl="1" indent="-457200"/>
            <a:r>
              <a:rPr lang="en-GB" sz="2800">
                <a:cs typeface="Calibri"/>
              </a:rPr>
              <a:t>Server managed and maintained by someone else</a:t>
            </a:r>
          </a:p>
          <a:p>
            <a:pPr marL="457200" indent="-457200"/>
            <a:r>
              <a:rPr lang="en-GB" sz="3200">
                <a:cs typeface="Calibri" panose="020F0502020204030204"/>
              </a:rPr>
              <a:t>Problems Gone!</a:t>
            </a:r>
          </a:p>
          <a:p>
            <a:pPr marL="914400" lvl="1"/>
            <a:r>
              <a:rPr lang="en-GB" sz="2800">
                <a:cs typeface="Calibri" panose="020F0502020204030204"/>
              </a:rPr>
              <a:t>Save money</a:t>
            </a:r>
          </a:p>
          <a:p>
            <a:pPr marL="914400" lvl="1"/>
            <a:r>
              <a:rPr lang="en-GB" sz="2800">
                <a:cs typeface="Calibri" panose="020F0502020204030204"/>
              </a:rPr>
              <a:t>Save time</a:t>
            </a:r>
          </a:p>
          <a:p>
            <a:pPr marL="914400" lvl="1"/>
            <a:r>
              <a:rPr lang="en-GB" sz="2800">
                <a:cs typeface="Calibri" panose="020F0502020204030204"/>
              </a:rPr>
              <a:t>Save staffing</a:t>
            </a:r>
            <a:r>
              <a:rPr lang="en-GB"/>
              <a:t>					</a:t>
            </a:r>
            <a:endParaRPr lang="en-GB">
              <a:cs typeface="Calibri"/>
            </a:endParaRPr>
          </a:p>
        </p:txBody>
      </p:sp>
      <p:pic>
        <p:nvPicPr>
          <p:cNvPr id="4" name="Picture 3">
            <a:extLst>
              <a:ext uri="{FF2B5EF4-FFF2-40B4-BE49-F238E27FC236}">
                <a16:creationId xmlns:a16="http://schemas.microsoft.com/office/drawing/2014/main" id="{03BFC666-FA93-4FF4-8411-C5EAD6612319}"/>
              </a:ext>
            </a:extLst>
          </p:cNvPr>
          <p:cNvPicPr>
            <a:picLocks noChangeAspect="1"/>
          </p:cNvPicPr>
          <p:nvPr/>
        </p:nvPicPr>
        <p:blipFill>
          <a:blip r:embed="rId4"/>
          <a:stretch>
            <a:fillRect/>
          </a:stretch>
        </p:blipFill>
        <p:spPr>
          <a:xfrm>
            <a:off x="9665601" y="5781675"/>
            <a:ext cx="2305050" cy="790575"/>
          </a:xfrm>
          <a:prstGeom prst="rect">
            <a:avLst/>
          </a:prstGeom>
          <a:ln>
            <a:noFill/>
          </a:ln>
        </p:spPr>
      </p:pic>
    </p:spTree>
    <p:extLst>
      <p:ext uri="{BB962C8B-B14F-4D97-AF65-F5344CB8AC3E}">
        <p14:creationId xmlns:p14="http://schemas.microsoft.com/office/powerpoint/2010/main" val="45185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6F7CD-2EB6-4B8D-965E-F16D9751420D}"/>
              </a:ext>
            </a:extLst>
          </p:cNvPr>
          <p:cNvSpPr>
            <a:spLocks noGrp="1"/>
          </p:cNvSpPr>
          <p:nvPr>
            <p:ph type="title"/>
          </p:nvPr>
        </p:nvSpPr>
        <p:spPr/>
        <p:txBody>
          <a:bodyPr/>
          <a:lstStyle/>
          <a:p>
            <a:r>
              <a:rPr lang="en-GB" sz="5400"/>
              <a:t>Cloud Advantages</a:t>
            </a:r>
            <a:endParaRPr lang="en-GB" sz="5400">
              <a:latin typeface="Calibri Light"/>
              <a:cs typeface="Calibri Light"/>
            </a:endParaRPr>
          </a:p>
        </p:txBody>
      </p:sp>
      <p:sp>
        <p:nvSpPr>
          <p:cNvPr id="3" name="Content Placeholder 2">
            <a:extLst>
              <a:ext uri="{FF2B5EF4-FFF2-40B4-BE49-F238E27FC236}">
                <a16:creationId xmlns:a16="http://schemas.microsoft.com/office/drawing/2014/main" id="{602CA5E7-493C-439D-893C-8F47C3360000}"/>
              </a:ext>
            </a:extLst>
          </p:cNvPr>
          <p:cNvSpPr>
            <a:spLocks noGrp="1"/>
          </p:cNvSpPr>
          <p:nvPr>
            <p:ph idx="1"/>
          </p:nvPr>
        </p:nvSpPr>
        <p:spPr>
          <a:xfrm>
            <a:off x="838200" y="1560513"/>
            <a:ext cx="10515600" cy="4351338"/>
          </a:xfrm>
        </p:spPr>
        <p:txBody>
          <a:bodyPr vert="horz" lIns="91440" tIns="45720" rIns="91440" bIns="45720" rtlCol="0" anchor="t">
            <a:noAutofit/>
          </a:bodyPr>
          <a:lstStyle/>
          <a:p>
            <a:pPr marL="342900" indent="-342265">
              <a:lnSpc>
                <a:spcPct val="100000"/>
              </a:lnSpc>
              <a:spcBef>
                <a:spcPts val="479"/>
              </a:spcBef>
              <a:buFont typeface="Arial,Sans-Serif"/>
              <a:buChar char="•"/>
            </a:pPr>
            <a:r>
              <a:rPr lang="en-US" sz="2000">
                <a:solidFill>
                  <a:srgbClr val="1E2D3B"/>
                </a:solidFill>
                <a:ea typeface="+mn-lt"/>
                <a:cs typeface="+mn-lt"/>
              </a:rPr>
              <a:t>Don’t run your own hardware </a:t>
            </a:r>
            <a:endParaRPr lang="en-US" sz="2000">
              <a:ea typeface="+mn-lt"/>
              <a:cs typeface="+mn-lt"/>
            </a:endParaRPr>
          </a:p>
          <a:p>
            <a:pPr marL="342900" indent="-342265">
              <a:lnSpc>
                <a:spcPct val="100000"/>
              </a:lnSpc>
              <a:spcBef>
                <a:spcPts val="479"/>
              </a:spcBef>
              <a:buFont typeface="Arial,Sans-Serif"/>
              <a:buChar char="•"/>
            </a:pPr>
            <a:r>
              <a:rPr lang="en-US" sz="2000">
                <a:solidFill>
                  <a:srgbClr val="1E2D3B"/>
                </a:solidFill>
                <a:ea typeface="+mn-lt"/>
                <a:cs typeface="+mn-lt"/>
              </a:rPr>
              <a:t>Don’t run your own software </a:t>
            </a:r>
            <a:endParaRPr lang="en-US" sz="2000">
              <a:ea typeface="+mn-lt"/>
              <a:cs typeface="+mn-lt"/>
            </a:endParaRPr>
          </a:p>
          <a:p>
            <a:pPr marL="342900" indent="-342265">
              <a:lnSpc>
                <a:spcPct val="100000"/>
              </a:lnSpc>
              <a:spcBef>
                <a:spcPts val="479"/>
              </a:spcBef>
              <a:buFont typeface="Arial,Sans-Serif"/>
              <a:buChar char="•"/>
            </a:pPr>
            <a:r>
              <a:rPr lang="en-US" sz="2000">
                <a:solidFill>
                  <a:srgbClr val="1E2D3B"/>
                </a:solidFill>
                <a:ea typeface="+mn-lt"/>
                <a:cs typeface="+mn-lt"/>
              </a:rPr>
              <a:t>Expert handling of Security concerns </a:t>
            </a:r>
            <a:endParaRPr lang="en-US" sz="2000">
              <a:ea typeface="+mn-lt"/>
              <a:cs typeface="+mn-lt"/>
            </a:endParaRPr>
          </a:p>
          <a:p>
            <a:pPr marL="342900" indent="-342265">
              <a:lnSpc>
                <a:spcPct val="100000"/>
              </a:lnSpc>
              <a:spcBef>
                <a:spcPts val="479"/>
              </a:spcBef>
              <a:buFont typeface="Arial,Sans-Serif"/>
              <a:buChar char="•"/>
            </a:pPr>
            <a:r>
              <a:rPr lang="en-US" sz="2000">
                <a:solidFill>
                  <a:srgbClr val="1E2D3B"/>
                </a:solidFill>
                <a:ea typeface="+mn-lt"/>
                <a:cs typeface="+mn-lt"/>
              </a:rPr>
              <a:t>Convert </a:t>
            </a:r>
            <a:r>
              <a:rPr lang="en-US" sz="2000" err="1">
                <a:solidFill>
                  <a:srgbClr val="1E2D3B"/>
                </a:solidFill>
                <a:ea typeface="+mn-lt"/>
                <a:cs typeface="+mn-lt"/>
              </a:rPr>
              <a:t>CapEx</a:t>
            </a:r>
            <a:r>
              <a:rPr lang="en-US" sz="2000">
                <a:solidFill>
                  <a:srgbClr val="1E2D3B"/>
                </a:solidFill>
                <a:ea typeface="+mn-lt"/>
                <a:cs typeface="+mn-lt"/>
              </a:rPr>
              <a:t> to </a:t>
            </a:r>
            <a:r>
              <a:rPr lang="en-US" sz="2000" err="1">
                <a:solidFill>
                  <a:srgbClr val="1E2D3B"/>
                </a:solidFill>
                <a:ea typeface="+mn-lt"/>
                <a:cs typeface="+mn-lt"/>
              </a:rPr>
              <a:t>OpEx</a:t>
            </a:r>
            <a:endParaRPr lang="en-US" sz="2000">
              <a:ea typeface="+mn-lt"/>
              <a:cs typeface="+mn-lt"/>
            </a:endParaRPr>
          </a:p>
          <a:p>
            <a:pPr marL="342900" indent="-342265">
              <a:lnSpc>
                <a:spcPct val="100000"/>
              </a:lnSpc>
              <a:spcBef>
                <a:spcPts val="479"/>
              </a:spcBef>
              <a:buFont typeface="Arial,Sans-Serif"/>
              <a:buChar char="•"/>
            </a:pPr>
            <a:r>
              <a:rPr lang="en-US" sz="2000">
                <a:solidFill>
                  <a:srgbClr val="1E2D3B"/>
                </a:solidFill>
                <a:ea typeface="+mn-lt"/>
                <a:cs typeface="+mn-lt"/>
              </a:rPr>
              <a:t>Pay only for what you use</a:t>
            </a:r>
            <a:endParaRPr lang="en-US" sz="2000">
              <a:ea typeface="+mn-lt"/>
              <a:cs typeface="+mn-lt"/>
            </a:endParaRPr>
          </a:p>
          <a:p>
            <a:pPr marL="342900" indent="-342265">
              <a:lnSpc>
                <a:spcPct val="100000"/>
              </a:lnSpc>
              <a:spcBef>
                <a:spcPts val="479"/>
              </a:spcBef>
              <a:buFont typeface="Arial,Sans-Serif"/>
              <a:buChar char="•"/>
            </a:pPr>
            <a:r>
              <a:rPr lang="en-US" sz="2000">
                <a:solidFill>
                  <a:srgbClr val="1E2D3B"/>
                </a:solidFill>
                <a:ea typeface="+mn-lt"/>
                <a:cs typeface="+mn-lt"/>
              </a:rPr>
              <a:t>Access to compute services and scale </a:t>
            </a:r>
            <a:endParaRPr lang="en-US" sz="2000">
              <a:ea typeface="+mn-lt"/>
              <a:cs typeface="+mn-lt"/>
            </a:endParaRPr>
          </a:p>
          <a:p>
            <a:pPr marL="342900" indent="-342265">
              <a:lnSpc>
                <a:spcPct val="100000"/>
              </a:lnSpc>
              <a:spcBef>
                <a:spcPts val="479"/>
              </a:spcBef>
              <a:buFont typeface="Arial,Sans-Serif"/>
              <a:buChar char="•"/>
            </a:pPr>
            <a:r>
              <a:rPr lang="en-US" sz="2000">
                <a:solidFill>
                  <a:srgbClr val="1E2D3B"/>
                </a:solidFill>
                <a:ea typeface="+mn-lt"/>
                <a:cs typeface="+mn-lt"/>
              </a:rPr>
              <a:t>Repetitive, heavy lifting done for you </a:t>
            </a:r>
            <a:endParaRPr lang="en-US" sz="2000">
              <a:ea typeface="+mn-lt"/>
              <a:cs typeface="+mn-lt"/>
            </a:endParaRPr>
          </a:p>
          <a:p>
            <a:pPr marL="342900" indent="-342265">
              <a:lnSpc>
                <a:spcPct val="100000"/>
              </a:lnSpc>
              <a:spcBef>
                <a:spcPts val="479"/>
              </a:spcBef>
              <a:buFont typeface="Arial,Sans-Serif"/>
              <a:buChar char="•"/>
            </a:pPr>
            <a:r>
              <a:rPr lang="en-US" sz="2000">
                <a:solidFill>
                  <a:srgbClr val="1E2D3B"/>
                </a:solidFill>
                <a:ea typeface="+mn-lt"/>
                <a:cs typeface="+mn-lt"/>
              </a:rPr>
              <a:t>Automation of systems</a:t>
            </a:r>
            <a:endParaRPr lang="en-US" sz="2000">
              <a:ea typeface="+mn-lt"/>
              <a:cs typeface="+mn-lt"/>
            </a:endParaRPr>
          </a:p>
          <a:p>
            <a:pPr marL="342900" indent="-342265">
              <a:lnSpc>
                <a:spcPct val="100000"/>
              </a:lnSpc>
              <a:spcBef>
                <a:spcPts val="479"/>
              </a:spcBef>
              <a:buFont typeface="Arial,Sans-Serif"/>
              <a:buChar char="•"/>
            </a:pPr>
            <a:r>
              <a:rPr lang="en-US" sz="2000">
                <a:solidFill>
                  <a:srgbClr val="1E2D3B"/>
                </a:solidFill>
                <a:ea typeface="+mn-lt"/>
                <a:cs typeface="+mn-lt"/>
              </a:rPr>
              <a:t>Fewer operations greybeards required</a:t>
            </a:r>
            <a:endParaRPr lang="en-US" sz="2000">
              <a:ea typeface="+mn-lt"/>
              <a:cs typeface="+mn-lt"/>
            </a:endParaRPr>
          </a:p>
          <a:p>
            <a:pPr marL="342900" indent="-342265">
              <a:lnSpc>
                <a:spcPct val="100000"/>
              </a:lnSpc>
              <a:spcBef>
                <a:spcPts val="479"/>
              </a:spcBef>
              <a:buFont typeface="Arial,Sans-Serif"/>
              <a:buChar char="•"/>
            </a:pPr>
            <a:r>
              <a:rPr lang="en-US" sz="2000">
                <a:solidFill>
                  <a:srgbClr val="1E2D3B"/>
                </a:solidFill>
                <a:ea typeface="+mn-lt"/>
                <a:cs typeface="+mn-lt"/>
              </a:rPr>
              <a:t>Enables ‘DevOps’</a:t>
            </a:r>
            <a:endParaRPr lang="en-GB" sz="1800">
              <a:cs typeface="Calibri" panose="020F0502020204030204"/>
            </a:endParaRPr>
          </a:p>
          <a:p>
            <a:pPr marL="342900" indent="-342265">
              <a:lnSpc>
                <a:spcPct val="100000"/>
              </a:lnSpc>
              <a:spcBef>
                <a:spcPts val="479"/>
              </a:spcBef>
              <a:buFont typeface="Arial,Sans-Serif"/>
              <a:buChar char="•"/>
            </a:pPr>
            <a:r>
              <a:rPr lang="en-US" sz="2000">
                <a:solidFill>
                  <a:srgbClr val="1E2D3B"/>
                </a:solidFill>
                <a:cs typeface="Calibri"/>
              </a:rPr>
              <a:t>Pre-built services like databases, email systems, message queues</a:t>
            </a:r>
          </a:p>
          <a:p>
            <a:pPr marL="0" indent="0" algn="ctr">
              <a:buNone/>
            </a:pPr>
            <a:endParaRPr lang="en-GB"/>
          </a:p>
          <a:p>
            <a:pPr marL="0" indent="0">
              <a:buNone/>
            </a:pPr>
            <a:endParaRPr lang="en-GB"/>
          </a:p>
          <a:p>
            <a:pPr marL="0" indent="0">
              <a:buNone/>
            </a:pPr>
            <a:endParaRPr lang="en-GB"/>
          </a:p>
          <a:p>
            <a:pPr marL="0" indent="0">
              <a:buNone/>
            </a:pPr>
            <a:r>
              <a:rPr lang="en-GB"/>
              <a:t>						</a:t>
            </a:r>
          </a:p>
        </p:txBody>
      </p:sp>
      <p:pic>
        <p:nvPicPr>
          <p:cNvPr id="4" name="Picture 3">
            <a:extLst>
              <a:ext uri="{FF2B5EF4-FFF2-40B4-BE49-F238E27FC236}">
                <a16:creationId xmlns:a16="http://schemas.microsoft.com/office/drawing/2014/main" id="{03BFC666-FA93-4FF4-8411-C5EAD6612319}"/>
              </a:ext>
            </a:extLst>
          </p:cNvPr>
          <p:cNvPicPr>
            <a:picLocks noChangeAspect="1"/>
          </p:cNvPicPr>
          <p:nvPr/>
        </p:nvPicPr>
        <p:blipFill>
          <a:blip r:embed="rId4"/>
          <a:stretch>
            <a:fillRect/>
          </a:stretch>
        </p:blipFill>
        <p:spPr>
          <a:xfrm>
            <a:off x="9665601" y="5781675"/>
            <a:ext cx="2305050" cy="790575"/>
          </a:xfrm>
          <a:prstGeom prst="rect">
            <a:avLst/>
          </a:prstGeom>
          <a:ln>
            <a:noFill/>
          </a:ln>
        </p:spPr>
      </p:pic>
    </p:spTree>
    <p:extLst>
      <p:ext uri="{BB962C8B-B14F-4D97-AF65-F5344CB8AC3E}">
        <p14:creationId xmlns:p14="http://schemas.microsoft.com/office/powerpoint/2010/main" val="2601733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6F7CD-2EB6-4B8D-965E-F16D9751420D}"/>
              </a:ext>
            </a:extLst>
          </p:cNvPr>
          <p:cNvSpPr>
            <a:spLocks noGrp="1"/>
          </p:cNvSpPr>
          <p:nvPr>
            <p:ph type="title"/>
          </p:nvPr>
        </p:nvSpPr>
        <p:spPr/>
        <p:txBody>
          <a:bodyPr/>
          <a:lstStyle/>
          <a:p>
            <a:r>
              <a:rPr lang="en-GB" sz="5400">
                <a:latin typeface="Calibri Light"/>
                <a:cs typeface="Calibri Light"/>
              </a:rPr>
              <a:t>Why </a:t>
            </a:r>
            <a:r>
              <a:rPr lang="en-GB" sz="5400" i="1">
                <a:latin typeface="Calibri Light"/>
                <a:cs typeface="Calibri Light"/>
              </a:rPr>
              <a:t>not</a:t>
            </a:r>
            <a:r>
              <a:rPr lang="en-GB" sz="5400">
                <a:latin typeface="Calibri Light"/>
                <a:cs typeface="Calibri Light"/>
              </a:rPr>
              <a:t> Cloud?</a:t>
            </a:r>
          </a:p>
        </p:txBody>
      </p:sp>
      <p:sp>
        <p:nvSpPr>
          <p:cNvPr id="3" name="Content Placeholder 2">
            <a:extLst>
              <a:ext uri="{FF2B5EF4-FFF2-40B4-BE49-F238E27FC236}">
                <a16:creationId xmlns:a16="http://schemas.microsoft.com/office/drawing/2014/main" id="{602CA5E7-493C-439D-893C-8F47C3360000}"/>
              </a:ext>
            </a:extLst>
          </p:cNvPr>
          <p:cNvSpPr>
            <a:spLocks noGrp="1"/>
          </p:cNvSpPr>
          <p:nvPr>
            <p:ph idx="1"/>
          </p:nvPr>
        </p:nvSpPr>
        <p:spPr>
          <a:xfrm>
            <a:off x="838200" y="1743690"/>
            <a:ext cx="10515600" cy="4433273"/>
          </a:xfrm>
        </p:spPr>
        <p:txBody>
          <a:bodyPr vert="horz" lIns="91440" tIns="45720" rIns="91440" bIns="45720" rtlCol="0" anchor="t">
            <a:normAutofit lnSpcReduction="10000"/>
          </a:bodyPr>
          <a:lstStyle/>
          <a:p>
            <a:pPr marL="0" indent="0">
              <a:buNone/>
            </a:pPr>
            <a:endParaRPr lang="en-GB" sz="3200">
              <a:cs typeface="Calibri"/>
            </a:endParaRPr>
          </a:p>
          <a:p>
            <a:pPr marL="0" indent="0">
              <a:buNone/>
            </a:pPr>
            <a:endParaRPr lang="en-GB" sz="3200">
              <a:solidFill>
                <a:srgbClr val="000000"/>
              </a:solidFill>
              <a:ea typeface="+mn-lt"/>
              <a:cs typeface="+mn-lt"/>
            </a:endParaRPr>
          </a:p>
          <a:p>
            <a:pPr marL="342900" indent="-342265">
              <a:lnSpc>
                <a:spcPct val="100000"/>
              </a:lnSpc>
              <a:spcBef>
                <a:spcPts val="479"/>
              </a:spcBef>
              <a:buFont typeface="Arial,Sans-Serif"/>
              <a:buChar char="•"/>
            </a:pPr>
            <a:r>
              <a:rPr lang="en-US" sz="3200">
                <a:solidFill>
                  <a:srgbClr val="1E2D3B"/>
                </a:solidFill>
                <a:ea typeface="+mn-lt"/>
                <a:cs typeface="+mn-lt"/>
              </a:rPr>
              <a:t>Data sovereignty </a:t>
            </a:r>
            <a:endParaRPr lang="en-US" sz="3200">
              <a:ea typeface="+mn-lt"/>
              <a:cs typeface="+mn-lt"/>
            </a:endParaRPr>
          </a:p>
          <a:p>
            <a:pPr marL="800100" lvl="1">
              <a:lnSpc>
                <a:spcPct val="100000"/>
              </a:lnSpc>
              <a:spcBef>
                <a:spcPts val="479"/>
              </a:spcBef>
              <a:buFont typeface="Arial,Sans-Serif"/>
              <a:buChar char="•"/>
            </a:pPr>
            <a:r>
              <a:rPr lang="en-US" sz="2800">
                <a:solidFill>
                  <a:srgbClr val="1E2D3B"/>
                </a:solidFill>
                <a:ea typeface="+mn-lt"/>
                <a:cs typeface="+mn-lt"/>
              </a:rPr>
              <a:t>Encryption mitigates this: data in flight and at rest</a:t>
            </a:r>
            <a:endParaRPr lang="en-US" sz="2800">
              <a:ea typeface="+mn-lt"/>
              <a:cs typeface="+mn-lt"/>
            </a:endParaRPr>
          </a:p>
          <a:p>
            <a:pPr marL="342900" indent="-342265">
              <a:lnSpc>
                <a:spcPct val="100000"/>
              </a:lnSpc>
              <a:spcBef>
                <a:spcPts val="479"/>
              </a:spcBef>
              <a:buFont typeface="Arial,Sans-Serif"/>
              <a:buChar char="•"/>
            </a:pPr>
            <a:r>
              <a:rPr lang="en-US" sz="3200">
                <a:solidFill>
                  <a:srgbClr val="1E2D3B"/>
                </a:solidFill>
                <a:ea typeface="+mn-lt"/>
                <a:cs typeface="+mn-lt"/>
              </a:rPr>
              <a:t>Regulatory reasons </a:t>
            </a:r>
            <a:endParaRPr lang="en-US" sz="3200">
              <a:solidFill>
                <a:srgbClr val="000000"/>
              </a:solidFill>
              <a:ea typeface="+mn-lt"/>
              <a:cs typeface="+mn-lt"/>
            </a:endParaRPr>
          </a:p>
          <a:p>
            <a:pPr marL="800100" lvl="1">
              <a:lnSpc>
                <a:spcPct val="100000"/>
              </a:lnSpc>
              <a:spcBef>
                <a:spcPts val="479"/>
              </a:spcBef>
              <a:buFont typeface="Arial,Sans-Serif"/>
              <a:buChar char="•"/>
            </a:pPr>
            <a:r>
              <a:rPr lang="en-US" sz="2800">
                <a:solidFill>
                  <a:srgbClr val="1E2D3B"/>
                </a:solidFill>
                <a:ea typeface="+mn-lt"/>
                <a:cs typeface="+mn-lt"/>
              </a:rPr>
              <a:t>medical, </a:t>
            </a:r>
            <a:r>
              <a:rPr lang="en-US" sz="2800" err="1">
                <a:solidFill>
                  <a:srgbClr val="1E2D3B"/>
                </a:solidFill>
                <a:ea typeface="+mn-lt"/>
                <a:cs typeface="+mn-lt"/>
              </a:rPr>
              <a:t>defence</a:t>
            </a:r>
            <a:r>
              <a:rPr lang="en-US" sz="2800">
                <a:solidFill>
                  <a:srgbClr val="1E2D3B"/>
                </a:solidFill>
                <a:ea typeface="+mn-lt"/>
                <a:cs typeface="+mn-lt"/>
              </a:rPr>
              <a:t> industries place restrictions on server location</a:t>
            </a:r>
            <a:endParaRPr lang="en-US" sz="2800">
              <a:ea typeface="+mn-lt"/>
              <a:cs typeface="+mn-lt"/>
            </a:endParaRPr>
          </a:p>
          <a:p>
            <a:pPr marL="342900" indent="-342265">
              <a:lnSpc>
                <a:spcPct val="100000"/>
              </a:lnSpc>
              <a:spcBef>
                <a:spcPts val="479"/>
              </a:spcBef>
              <a:buFont typeface="Arial,Sans-Serif"/>
              <a:buChar char="•"/>
            </a:pPr>
            <a:r>
              <a:rPr lang="en-US" sz="3200">
                <a:solidFill>
                  <a:srgbClr val="1E2D3B"/>
                </a:solidFill>
                <a:ea typeface="+mn-lt"/>
                <a:cs typeface="+mn-lt"/>
              </a:rPr>
              <a:t>All your eggs in one basket</a:t>
            </a:r>
            <a:endParaRPr lang="en-US" sz="3200">
              <a:ea typeface="+mn-lt"/>
              <a:cs typeface="+mn-lt"/>
            </a:endParaRPr>
          </a:p>
          <a:p>
            <a:pPr marL="800100" lvl="1">
              <a:lnSpc>
                <a:spcPct val="100000"/>
              </a:lnSpc>
              <a:spcBef>
                <a:spcPts val="479"/>
              </a:spcBef>
              <a:buFont typeface="Arial,Sans-Serif"/>
              <a:buChar char="•"/>
            </a:pPr>
            <a:r>
              <a:rPr lang="en-US" sz="2800">
                <a:solidFill>
                  <a:srgbClr val="1E2D3B"/>
                </a:solidFill>
                <a:ea typeface="+mn-lt"/>
                <a:cs typeface="+mn-lt"/>
              </a:rPr>
              <a:t>But: Is that worse than hosting it on your own kit?</a:t>
            </a:r>
            <a:r>
              <a:rPr lang="en-GB"/>
              <a:t>						</a:t>
            </a:r>
            <a:endParaRPr lang="en-GB">
              <a:cs typeface="Calibri"/>
            </a:endParaRPr>
          </a:p>
        </p:txBody>
      </p:sp>
      <p:pic>
        <p:nvPicPr>
          <p:cNvPr id="4" name="Picture 3">
            <a:extLst>
              <a:ext uri="{FF2B5EF4-FFF2-40B4-BE49-F238E27FC236}">
                <a16:creationId xmlns:a16="http://schemas.microsoft.com/office/drawing/2014/main" id="{03BFC666-FA93-4FF4-8411-C5EAD6612319}"/>
              </a:ext>
            </a:extLst>
          </p:cNvPr>
          <p:cNvPicPr>
            <a:picLocks noChangeAspect="1"/>
          </p:cNvPicPr>
          <p:nvPr/>
        </p:nvPicPr>
        <p:blipFill>
          <a:blip r:embed="rId4"/>
          <a:stretch>
            <a:fillRect/>
          </a:stretch>
        </p:blipFill>
        <p:spPr>
          <a:xfrm>
            <a:off x="9665601" y="5781675"/>
            <a:ext cx="2305050" cy="790575"/>
          </a:xfrm>
          <a:prstGeom prst="rect">
            <a:avLst/>
          </a:prstGeom>
          <a:ln>
            <a:noFill/>
          </a:ln>
        </p:spPr>
      </p:pic>
      <p:sp>
        <p:nvSpPr>
          <p:cNvPr id="5" name="TextBox 4">
            <a:extLst>
              <a:ext uri="{FF2B5EF4-FFF2-40B4-BE49-F238E27FC236}">
                <a16:creationId xmlns:a16="http://schemas.microsoft.com/office/drawing/2014/main" id="{7BA73BBD-B56F-4BC8-8657-B90114E6FFCA}"/>
              </a:ext>
            </a:extLst>
          </p:cNvPr>
          <p:cNvSpPr txBox="1"/>
          <p:nvPr/>
        </p:nvSpPr>
        <p:spPr>
          <a:xfrm>
            <a:off x="1053690" y="1799302"/>
            <a:ext cx="665971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ea typeface="+mn-lt"/>
                <a:cs typeface="+mn-lt"/>
              </a:rPr>
              <a:t>It's not right for everything:</a:t>
            </a:r>
            <a:endParaRPr lang="en-US" sz="2800"/>
          </a:p>
        </p:txBody>
      </p:sp>
    </p:spTree>
    <p:extLst>
      <p:ext uri="{BB962C8B-B14F-4D97-AF65-F5344CB8AC3E}">
        <p14:creationId xmlns:p14="http://schemas.microsoft.com/office/powerpoint/2010/main" val="161632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6F7CD-2EB6-4B8D-965E-F16D9751420D}"/>
              </a:ext>
            </a:extLst>
          </p:cNvPr>
          <p:cNvSpPr>
            <a:spLocks noGrp="1"/>
          </p:cNvSpPr>
          <p:nvPr>
            <p:ph type="title"/>
          </p:nvPr>
        </p:nvSpPr>
        <p:spPr/>
        <p:txBody>
          <a:bodyPr/>
          <a:lstStyle/>
          <a:p>
            <a:r>
              <a:rPr lang="en-GB" sz="5400">
                <a:latin typeface="Calibri Light"/>
                <a:cs typeface="Calibri Light"/>
              </a:rPr>
              <a:t>Cloud History</a:t>
            </a:r>
          </a:p>
        </p:txBody>
      </p:sp>
      <p:sp>
        <p:nvSpPr>
          <p:cNvPr id="3" name="Content Placeholder 2">
            <a:extLst>
              <a:ext uri="{FF2B5EF4-FFF2-40B4-BE49-F238E27FC236}">
                <a16:creationId xmlns:a16="http://schemas.microsoft.com/office/drawing/2014/main" id="{602CA5E7-493C-439D-893C-8F47C3360000}"/>
              </a:ext>
            </a:extLst>
          </p:cNvPr>
          <p:cNvSpPr>
            <a:spLocks noGrp="1"/>
          </p:cNvSpPr>
          <p:nvPr>
            <p:ph idx="1"/>
          </p:nvPr>
        </p:nvSpPr>
        <p:spPr>
          <a:xfrm>
            <a:off x="838200" y="4185367"/>
            <a:ext cx="10515600" cy="4351338"/>
          </a:xfrm>
        </p:spPr>
        <p:txBody>
          <a:bodyPr vert="horz" lIns="91440" tIns="45720" rIns="91440" bIns="45720" rtlCol="0" anchor="t">
            <a:normAutofit/>
          </a:bodyPr>
          <a:lstStyle/>
          <a:p>
            <a:pPr marL="0" indent="0">
              <a:buNone/>
            </a:pPr>
            <a:endParaRPr lang="en-GB" sz="3200">
              <a:cs typeface="Calibri" panose="020F0502020204030204"/>
            </a:endParaRPr>
          </a:p>
          <a:p>
            <a:pPr marL="0" indent="0" algn="ctr">
              <a:buNone/>
            </a:pPr>
            <a:endParaRPr lang="en-GB"/>
          </a:p>
          <a:p>
            <a:pPr marL="0" indent="0">
              <a:buNone/>
            </a:pPr>
            <a:endParaRPr lang="en-GB"/>
          </a:p>
          <a:p>
            <a:pPr marL="0" indent="0">
              <a:buNone/>
            </a:pPr>
            <a:endParaRPr lang="en-GB"/>
          </a:p>
          <a:p>
            <a:pPr marL="0" indent="0">
              <a:buNone/>
            </a:pPr>
            <a:r>
              <a:rPr lang="en-GB"/>
              <a:t>						</a:t>
            </a:r>
          </a:p>
        </p:txBody>
      </p:sp>
      <p:pic>
        <p:nvPicPr>
          <p:cNvPr id="4" name="Picture 3">
            <a:extLst>
              <a:ext uri="{FF2B5EF4-FFF2-40B4-BE49-F238E27FC236}">
                <a16:creationId xmlns:a16="http://schemas.microsoft.com/office/drawing/2014/main" id="{03BFC666-FA93-4FF4-8411-C5EAD6612319}"/>
              </a:ext>
            </a:extLst>
          </p:cNvPr>
          <p:cNvPicPr>
            <a:picLocks noChangeAspect="1"/>
          </p:cNvPicPr>
          <p:nvPr/>
        </p:nvPicPr>
        <p:blipFill>
          <a:blip r:embed="rId4"/>
          <a:stretch>
            <a:fillRect/>
          </a:stretch>
        </p:blipFill>
        <p:spPr>
          <a:xfrm>
            <a:off x="9665601" y="5781675"/>
            <a:ext cx="2305050" cy="790575"/>
          </a:xfrm>
          <a:prstGeom prst="rect">
            <a:avLst/>
          </a:prstGeom>
          <a:ln>
            <a:noFill/>
          </a:ln>
        </p:spPr>
      </p:pic>
      <p:graphicFrame>
        <p:nvGraphicFramePr>
          <p:cNvPr id="5" name="Diagram 5">
            <a:extLst>
              <a:ext uri="{FF2B5EF4-FFF2-40B4-BE49-F238E27FC236}">
                <a16:creationId xmlns:a16="http://schemas.microsoft.com/office/drawing/2014/main" id="{30F63FBE-B508-49F2-8E55-5C5A8700C4DB}"/>
              </a:ext>
            </a:extLst>
          </p:cNvPr>
          <p:cNvGraphicFramePr/>
          <p:nvPr>
            <p:extLst>
              <p:ext uri="{D42A27DB-BD31-4B8C-83A1-F6EECF244321}">
                <p14:modId xmlns:p14="http://schemas.microsoft.com/office/powerpoint/2010/main" val="2557408022"/>
              </p:ext>
            </p:extLst>
          </p:nvPr>
        </p:nvGraphicFramePr>
        <p:xfrm>
          <a:off x="729227" y="1354393"/>
          <a:ext cx="11061289" cy="295295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69" name="TextBox 768">
            <a:extLst>
              <a:ext uri="{FF2B5EF4-FFF2-40B4-BE49-F238E27FC236}">
                <a16:creationId xmlns:a16="http://schemas.microsoft.com/office/drawing/2014/main" id="{83081261-274C-43B0-BBEE-6428400595DE}"/>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770" name="TextBox 769">
            <a:extLst>
              <a:ext uri="{FF2B5EF4-FFF2-40B4-BE49-F238E27FC236}">
                <a16:creationId xmlns:a16="http://schemas.microsoft.com/office/drawing/2014/main" id="{0D7BC2C2-53CE-4903-BD62-77C3D34A9403}"/>
              </a:ext>
            </a:extLst>
          </p:cNvPr>
          <p:cNvSpPr txBox="1"/>
          <p:nvPr/>
        </p:nvSpPr>
        <p:spPr>
          <a:xfrm>
            <a:off x="3785727" y="4613273"/>
            <a:ext cx="4267198" cy="584775"/>
          </a:xfrm>
          <a:prstGeom prst="rect">
            <a:avLst/>
          </a:prstGeom>
          <a:solidFill>
            <a:srgbClr val="839DB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cs typeface="Calibri"/>
              </a:rPr>
              <a:t>This is all quite new ...</a:t>
            </a:r>
          </a:p>
        </p:txBody>
      </p:sp>
    </p:spTree>
    <p:extLst>
      <p:ext uri="{BB962C8B-B14F-4D97-AF65-F5344CB8AC3E}">
        <p14:creationId xmlns:p14="http://schemas.microsoft.com/office/powerpoint/2010/main" val="2515827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6F7CD-2EB6-4B8D-965E-F16D9751420D}"/>
              </a:ext>
            </a:extLst>
          </p:cNvPr>
          <p:cNvSpPr>
            <a:spLocks noGrp="1"/>
          </p:cNvSpPr>
          <p:nvPr>
            <p:ph type="title"/>
          </p:nvPr>
        </p:nvSpPr>
        <p:spPr/>
        <p:txBody>
          <a:bodyPr/>
          <a:lstStyle/>
          <a:p>
            <a:r>
              <a:rPr lang="en-GB" sz="5400">
                <a:latin typeface="Calibri Light"/>
                <a:cs typeface="Calibri Light"/>
              </a:rPr>
              <a:t>Cloud Providers</a:t>
            </a:r>
          </a:p>
        </p:txBody>
      </p:sp>
      <p:sp>
        <p:nvSpPr>
          <p:cNvPr id="3" name="Content Placeholder 2">
            <a:extLst>
              <a:ext uri="{FF2B5EF4-FFF2-40B4-BE49-F238E27FC236}">
                <a16:creationId xmlns:a16="http://schemas.microsoft.com/office/drawing/2014/main" id="{602CA5E7-493C-439D-893C-8F47C3360000}"/>
              </a:ext>
            </a:extLst>
          </p:cNvPr>
          <p:cNvSpPr>
            <a:spLocks noGrp="1"/>
          </p:cNvSpPr>
          <p:nvPr>
            <p:ph idx="1"/>
          </p:nvPr>
        </p:nvSpPr>
        <p:spPr/>
        <p:txBody>
          <a:bodyPr vert="horz" lIns="91440" tIns="45720" rIns="91440" bIns="45720" rtlCol="0" anchor="t">
            <a:normAutofit/>
          </a:bodyPr>
          <a:lstStyle/>
          <a:p>
            <a:pPr marL="0" indent="0">
              <a:buNone/>
            </a:pPr>
            <a:endParaRPr lang="en-GB" sz="3200">
              <a:cs typeface="Calibri"/>
            </a:endParaRPr>
          </a:p>
          <a:p>
            <a:pPr marL="0" indent="0" algn="ctr">
              <a:buNone/>
            </a:pPr>
            <a:endParaRPr lang="en-GB"/>
          </a:p>
          <a:p>
            <a:pPr marL="0" indent="0">
              <a:buNone/>
            </a:pPr>
            <a:endParaRPr lang="en-GB"/>
          </a:p>
          <a:p>
            <a:pPr marL="0" indent="0">
              <a:buNone/>
            </a:pPr>
            <a:endParaRPr lang="en-GB"/>
          </a:p>
          <a:p>
            <a:pPr marL="0" indent="0">
              <a:buNone/>
            </a:pPr>
            <a:r>
              <a:rPr lang="en-GB"/>
              <a:t>						</a:t>
            </a:r>
          </a:p>
        </p:txBody>
      </p:sp>
      <p:pic>
        <p:nvPicPr>
          <p:cNvPr id="4" name="Picture 3">
            <a:extLst>
              <a:ext uri="{FF2B5EF4-FFF2-40B4-BE49-F238E27FC236}">
                <a16:creationId xmlns:a16="http://schemas.microsoft.com/office/drawing/2014/main" id="{03BFC666-FA93-4FF4-8411-C5EAD6612319}"/>
              </a:ext>
            </a:extLst>
          </p:cNvPr>
          <p:cNvPicPr>
            <a:picLocks noChangeAspect="1"/>
          </p:cNvPicPr>
          <p:nvPr/>
        </p:nvPicPr>
        <p:blipFill>
          <a:blip r:embed="rId4"/>
          <a:stretch>
            <a:fillRect/>
          </a:stretch>
        </p:blipFill>
        <p:spPr>
          <a:xfrm>
            <a:off x="9665601" y="5781675"/>
            <a:ext cx="2305050" cy="790575"/>
          </a:xfrm>
          <a:prstGeom prst="rect">
            <a:avLst/>
          </a:prstGeom>
          <a:ln>
            <a:noFill/>
          </a:ln>
        </p:spPr>
      </p:pic>
      <p:pic>
        <p:nvPicPr>
          <p:cNvPr id="5" name="Picture 5" descr="A close up of a logo&#10;&#10;Description generated with very high confidence">
            <a:extLst>
              <a:ext uri="{FF2B5EF4-FFF2-40B4-BE49-F238E27FC236}">
                <a16:creationId xmlns:a16="http://schemas.microsoft.com/office/drawing/2014/main" id="{CCACA871-1C7C-4EC1-9B00-D081C260D714}"/>
              </a:ext>
            </a:extLst>
          </p:cNvPr>
          <p:cNvPicPr>
            <a:picLocks noChangeAspect="1"/>
          </p:cNvPicPr>
          <p:nvPr/>
        </p:nvPicPr>
        <p:blipFill>
          <a:blip r:embed="rId5"/>
          <a:stretch>
            <a:fillRect/>
          </a:stretch>
        </p:blipFill>
        <p:spPr>
          <a:xfrm>
            <a:off x="758723" y="1683491"/>
            <a:ext cx="2743200" cy="1000180"/>
          </a:xfrm>
          <a:prstGeom prst="rect">
            <a:avLst/>
          </a:prstGeom>
        </p:spPr>
      </p:pic>
      <p:pic>
        <p:nvPicPr>
          <p:cNvPr id="7" name="Picture 7" descr="A close up of a sign&#10;&#10;Description generated with high confidence">
            <a:extLst>
              <a:ext uri="{FF2B5EF4-FFF2-40B4-BE49-F238E27FC236}">
                <a16:creationId xmlns:a16="http://schemas.microsoft.com/office/drawing/2014/main" id="{5E4E4051-1FD0-4CC9-BD06-CCBFCDBAEFB9}"/>
              </a:ext>
            </a:extLst>
          </p:cNvPr>
          <p:cNvPicPr>
            <a:picLocks noChangeAspect="1"/>
          </p:cNvPicPr>
          <p:nvPr/>
        </p:nvPicPr>
        <p:blipFill>
          <a:blip r:embed="rId6"/>
          <a:stretch>
            <a:fillRect/>
          </a:stretch>
        </p:blipFill>
        <p:spPr>
          <a:xfrm>
            <a:off x="4331110" y="1828071"/>
            <a:ext cx="2743200" cy="792956"/>
          </a:xfrm>
          <a:prstGeom prst="rect">
            <a:avLst/>
          </a:prstGeom>
        </p:spPr>
      </p:pic>
      <p:pic>
        <p:nvPicPr>
          <p:cNvPr id="15" name="Picture 15">
            <a:extLst>
              <a:ext uri="{FF2B5EF4-FFF2-40B4-BE49-F238E27FC236}">
                <a16:creationId xmlns:a16="http://schemas.microsoft.com/office/drawing/2014/main" id="{57CD87F5-85A1-4690-9EC3-B95CCADE6FC3}"/>
              </a:ext>
            </a:extLst>
          </p:cNvPr>
          <p:cNvPicPr>
            <a:picLocks noChangeAspect="1"/>
          </p:cNvPicPr>
          <p:nvPr/>
        </p:nvPicPr>
        <p:blipFill>
          <a:blip r:embed="rId7"/>
          <a:stretch>
            <a:fillRect/>
          </a:stretch>
        </p:blipFill>
        <p:spPr>
          <a:xfrm>
            <a:off x="7788787" y="1194965"/>
            <a:ext cx="2743200" cy="1780586"/>
          </a:xfrm>
          <a:prstGeom prst="rect">
            <a:avLst/>
          </a:prstGeom>
        </p:spPr>
      </p:pic>
      <p:pic>
        <p:nvPicPr>
          <p:cNvPr id="19" name="Picture 19" descr="A close up of a logo&#10;&#10;Description generated with very high confidence">
            <a:extLst>
              <a:ext uri="{FF2B5EF4-FFF2-40B4-BE49-F238E27FC236}">
                <a16:creationId xmlns:a16="http://schemas.microsoft.com/office/drawing/2014/main" id="{59A204BA-C9A1-411C-BB53-74C65D44B44A}"/>
              </a:ext>
            </a:extLst>
          </p:cNvPr>
          <p:cNvPicPr>
            <a:picLocks noChangeAspect="1"/>
          </p:cNvPicPr>
          <p:nvPr/>
        </p:nvPicPr>
        <p:blipFill>
          <a:blip r:embed="rId8"/>
          <a:stretch>
            <a:fillRect/>
          </a:stretch>
        </p:blipFill>
        <p:spPr>
          <a:xfrm>
            <a:off x="1446981" y="3385372"/>
            <a:ext cx="1268362" cy="791901"/>
          </a:xfrm>
          <a:prstGeom prst="rect">
            <a:avLst/>
          </a:prstGeom>
        </p:spPr>
      </p:pic>
      <p:pic>
        <p:nvPicPr>
          <p:cNvPr id="21" name="Picture 21" descr="A close up of a logo&#10;&#10;Description generated with very high confidence">
            <a:extLst>
              <a:ext uri="{FF2B5EF4-FFF2-40B4-BE49-F238E27FC236}">
                <a16:creationId xmlns:a16="http://schemas.microsoft.com/office/drawing/2014/main" id="{7A714840-B0D5-4C63-AFCF-94C432A1C769}"/>
              </a:ext>
            </a:extLst>
          </p:cNvPr>
          <p:cNvPicPr>
            <a:picLocks noChangeAspect="1"/>
          </p:cNvPicPr>
          <p:nvPr/>
        </p:nvPicPr>
        <p:blipFill>
          <a:blip r:embed="rId9"/>
          <a:stretch>
            <a:fillRect/>
          </a:stretch>
        </p:blipFill>
        <p:spPr>
          <a:xfrm>
            <a:off x="4855497" y="3073400"/>
            <a:ext cx="1432233" cy="1424039"/>
          </a:xfrm>
          <a:prstGeom prst="rect">
            <a:avLst/>
          </a:prstGeom>
        </p:spPr>
      </p:pic>
      <p:pic>
        <p:nvPicPr>
          <p:cNvPr id="23" name="Picture 23">
            <a:extLst>
              <a:ext uri="{FF2B5EF4-FFF2-40B4-BE49-F238E27FC236}">
                <a16:creationId xmlns:a16="http://schemas.microsoft.com/office/drawing/2014/main" id="{A29D8400-3CBC-4871-A00F-E78972A1EB38}"/>
              </a:ext>
            </a:extLst>
          </p:cNvPr>
          <p:cNvPicPr>
            <a:picLocks noChangeAspect="1"/>
          </p:cNvPicPr>
          <p:nvPr/>
        </p:nvPicPr>
        <p:blipFill>
          <a:blip r:embed="rId10"/>
          <a:stretch>
            <a:fillRect/>
          </a:stretch>
        </p:blipFill>
        <p:spPr>
          <a:xfrm>
            <a:off x="7969044" y="3202851"/>
            <a:ext cx="2521385" cy="1085813"/>
          </a:xfrm>
          <a:prstGeom prst="rect">
            <a:avLst/>
          </a:prstGeom>
        </p:spPr>
      </p:pic>
      <p:pic>
        <p:nvPicPr>
          <p:cNvPr id="25" name="Picture 25" descr="A close up of a logo&#10;&#10;Description generated with very high confidence">
            <a:extLst>
              <a:ext uri="{FF2B5EF4-FFF2-40B4-BE49-F238E27FC236}">
                <a16:creationId xmlns:a16="http://schemas.microsoft.com/office/drawing/2014/main" id="{95E5ECA2-38CB-43DD-98B3-CBFC0EF75565}"/>
              </a:ext>
            </a:extLst>
          </p:cNvPr>
          <p:cNvPicPr>
            <a:picLocks noChangeAspect="1"/>
          </p:cNvPicPr>
          <p:nvPr/>
        </p:nvPicPr>
        <p:blipFill>
          <a:blip r:embed="rId11"/>
          <a:stretch>
            <a:fillRect/>
          </a:stretch>
        </p:blipFill>
        <p:spPr>
          <a:xfrm>
            <a:off x="1381432" y="4972796"/>
            <a:ext cx="1407652" cy="681442"/>
          </a:xfrm>
          <a:prstGeom prst="rect">
            <a:avLst/>
          </a:prstGeom>
        </p:spPr>
      </p:pic>
      <p:pic>
        <p:nvPicPr>
          <p:cNvPr id="29" name="Picture 29" descr="A close up of a logo&#10;&#10;Description generated with very high confidence">
            <a:extLst>
              <a:ext uri="{FF2B5EF4-FFF2-40B4-BE49-F238E27FC236}">
                <a16:creationId xmlns:a16="http://schemas.microsoft.com/office/drawing/2014/main" id="{258D2ACF-A4B1-4712-9BF4-4545C4959593}"/>
              </a:ext>
            </a:extLst>
          </p:cNvPr>
          <p:cNvPicPr>
            <a:picLocks noChangeAspect="1"/>
          </p:cNvPicPr>
          <p:nvPr/>
        </p:nvPicPr>
        <p:blipFill rotWithShape="1">
          <a:blip r:embed="rId12"/>
          <a:srcRect l="28668" t="11053" r="28531" b="12804"/>
          <a:stretch/>
        </p:blipFill>
        <p:spPr>
          <a:xfrm>
            <a:off x="4675031" y="4778062"/>
            <a:ext cx="1751527" cy="1003613"/>
          </a:xfrm>
          <a:prstGeom prst="rect">
            <a:avLst/>
          </a:prstGeom>
        </p:spPr>
      </p:pic>
    </p:spTree>
    <p:extLst>
      <p:ext uri="{BB962C8B-B14F-4D97-AF65-F5344CB8AC3E}">
        <p14:creationId xmlns:p14="http://schemas.microsoft.com/office/powerpoint/2010/main" val="2492906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6F7CD-2EB6-4B8D-965E-F16D9751420D}"/>
              </a:ext>
            </a:extLst>
          </p:cNvPr>
          <p:cNvSpPr>
            <a:spLocks noGrp="1"/>
          </p:cNvSpPr>
          <p:nvPr>
            <p:ph type="title"/>
          </p:nvPr>
        </p:nvSpPr>
        <p:spPr>
          <a:xfrm>
            <a:off x="6655676" y="512231"/>
            <a:ext cx="5121165" cy="1325563"/>
          </a:xfrm>
        </p:spPr>
        <p:txBody>
          <a:bodyPr>
            <a:normAutofit fontScale="90000"/>
          </a:bodyPr>
          <a:lstStyle/>
          <a:p>
            <a:r>
              <a:rPr lang="en-GB" sz="5400">
                <a:latin typeface="Calibri Light"/>
                <a:cs typeface="Calibri Light"/>
              </a:rPr>
              <a:t>Winners and losers</a:t>
            </a:r>
            <a:br>
              <a:rPr lang="en-GB" sz="5400">
                <a:latin typeface="Calibri Light"/>
                <a:cs typeface="Calibri Light"/>
              </a:rPr>
            </a:br>
            <a:r>
              <a:rPr lang="en-GB" sz="5400">
                <a:latin typeface="Calibri Light"/>
                <a:cs typeface="Calibri Light"/>
              </a:rPr>
              <a:t> of the Cloud war</a:t>
            </a:r>
          </a:p>
        </p:txBody>
      </p:sp>
      <p:sp>
        <p:nvSpPr>
          <p:cNvPr id="3" name="Content Placeholder 2">
            <a:extLst>
              <a:ext uri="{FF2B5EF4-FFF2-40B4-BE49-F238E27FC236}">
                <a16:creationId xmlns:a16="http://schemas.microsoft.com/office/drawing/2014/main" id="{602CA5E7-493C-439D-893C-8F47C3360000}"/>
              </a:ext>
            </a:extLst>
          </p:cNvPr>
          <p:cNvSpPr>
            <a:spLocks noGrp="1"/>
          </p:cNvSpPr>
          <p:nvPr>
            <p:ph idx="1"/>
          </p:nvPr>
        </p:nvSpPr>
        <p:spPr/>
        <p:txBody>
          <a:bodyPr vert="horz" lIns="91440" tIns="45720" rIns="91440" bIns="45720" rtlCol="0" anchor="t">
            <a:normAutofit/>
          </a:bodyPr>
          <a:lstStyle/>
          <a:p>
            <a:pPr marL="0" indent="0">
              <a:buNone/>
            </a:pPr>
            <a:endParaRPr lang="en-GB" sz="3200">
              <a:cs typeface="Calibri"/>
            </a:endParaRPr>
          </a:p>
          <a:p>
            <a:pPr marL="0" indent="0" algn="ctr">
              <a:buNone/>
            </a:pPr>
            <a:endParaRPr lang="en-GB"/>
          </a:p>
          <a:p>
            <a:pPr marL="0" indent="0">
              <a:buNone/>
            </a:pPr>
            <a:endParaRPr lang="en-GB"/>
          </a:p>
          <a:p>
            <a:pPr marL="0" indent="0">
              <a:buNone/>
            </a:pPr>
            <a:endParaRPr lang="en-GB"/>
          </a:p>
          <a:p>
            <a:pPr marL="0" indent="0">
              <a:buNone/>
            </a:pPr>
            <a:r>
              <a:rPr lang="en-GB"/>
              <a:t>						</a:t>
            </a:r>
          </a:p>
        </p:txBody>
      </p:sp>
      <p:pic>
        <p:nvPicPr>
          <p:cNvPr id="4" name="Picture 3">
            <a:extLst>
              <a:ext uri="{FF2B5EF4-FFF2-40B4-BE49-F238E27FC236}">
                <a16:creationId xmlns:a16="http://schemas.microsoft.com/office/drawing/2014/main" id="{03BFC666-FA93-4FF4-8411-C5EAD6612319}"/>
              </a:ext>
            </a:extLst>
          </p:cNvPr>
          <p:cNvPicPr>
            <a:picLocks noChangeAspect="1"/>
          </p:cNvPicPr>
          <p:nvPr/>
        </p:nvPicPr>
        <p:blipFill>
          <a:blip r:embed="rId4"/>
          <a:stretch>
            <a:fillRect/>
          </a:stretch>
        </p:blipFill>
        <p:spPr>
          <a:xfrm>
            <a:off x="9665601" y="5781675"/>
            <a:ext cx="2305050" cy="790575"/>
          </a:xfrm>
          <a:prstGeom prst="rect">
            <a:avLst/>
          </a:prstGeom>
          <a:ln>
            <a:noFill/>
          </a:ln>
        </p:spPr>
      </p:pic>
      <p:pic>
        <p:nvPicPr>
          <p:cNvPr id="6" name="Picture 4" descr="A screenshot of a cell phone&#10;&#10;Description generated with very high confidence">
            <a:extLst>
              <a:ext uri="{FF2B5EF4-FFF2-40B4-BE49-F238E27FC236}">
                <a16:creationId xmlns:a16="http://schemas.microsoft.com/office/drawing/2014/main" id="{2DFB6B5D-2FB7-4ED6-BF84-452E334CB162}"/>
              </a:ext>
            </a:extLst>
          </p:cNvPr>
          <p:cNvPicPr>
            <a:picLocks noChangeAspect="1"/>
          </p:cNvPicPr>
          <p:nvPr/>
        </p:nvPicPr>
        <p:blipFill>
          <a:blip r:embed="rId5"/>
          <a:stretch>
            <a:fillRect/>
          </a:stretch>
        </p:blipFill>
        <p:spPr>
          <a:xfrm>
            <a:off x="150496" y="512230"/>
            <a:ext cx="6266069" cy="6289109"/>
          </a:xfrm>
          <a:prstGeom prst="rect">
            <a:avLst/>
          </a:prstGeom>
        </p:spPr>
      </p:pic>
      <p:sp>
        <p:nvSpPr>
          <p:cNvPr id="5" name="TextBox 4">
            <a:extLst>
              <a:ext uri="{FF2B5EF4-FFF2-40B4-BE49-F238E27FC236}">
                <a16:creationId xmlns:a16="http://schemas.microsoft.com/office/drawing/2014/main" id="{C541AD57-8B31-4492-B48E-48359E4F31A4}"/>
              </a:ext>
            </a:extLst>
          </p:cNvPr>
          <p:cNvSpPr txBox="1"/>
          <p:nvPr/>
        </p:nvSpPr>
        <p:spPr>
          <a:xfrm>
            <a:off x="1137560" y="570703"/>
            <a:ext cx="1745939" cy="369332"/>
          </a:xfrm>
          <a:prstGeom prst="rect">
            <a:avLst/>
          </a:prstGeom>
          <a:solidFill>
            <a:schemeClr val="bg1"/>
          </a:solidFill>
        </p:spPr>
        <p:txBody>
          <a:bodyPr wrap="square" rtlCol="0">
            <a:spAutoFit/>
          </a:bodyPr>
          <a:lstStyle/>
          <a:p>
            <a:r>
              <a:rPr lang="en-GB" b="1"/>
              <a:t>CHALLENGERS</a:t>
            </a:r>
          </a:p>
        </p:txBody>
      </p:sp>
      <p:sp>
        <p:nvSpPr>
          <p:cNvPr id="8" name="TextBox 7">
            <a:extLst>
              <a:ext uri="{FF2B5EF4-FFF2-40B4-BE49-F238E27FC236}">
                <a16:creationId xmlns:a16="http://schemas.microsoft.com/office/drawing/2014/main" id="{B9D78240-5C30-4749-9B34-BFD92F94CD69}"/>
              </a:ext>
            </a:extLst>
          </p:cNvPr>
          <p:cNvSpPr txBox="1"/>
          <p:nvPr/>
        </p:nvSpPr>
        <p:spPr>
          <a:xfrm>
            <a:off x="4113911" y="572291"/>
            <a:ext cx="1496313" cy="369332"/>
          </a:xfrm>
          <a:prstGeom prst="rect">
            <a:avLst/>
          </a:prstGeom>
          <a:solidFill>
            <a:schemeClr val="bg1"/>
          </a:solidFill>
        </p:spPr>
        <p:txBody>
          <a:bodyPr wrap="square" rtlCol="0">
            <a:spAutoFit/>
          </a:bodyPr>
          <a:lstStyle/>
          <a:p>
            <a:r>
              <a:rPr lang="en-GB" b="1"/>
              <a:t>     LEADERS</a:t>
            </a:r>
          </a:p>
        </p:txBody>
      </p:sp>
      <p:sp>
        <p:nvSpPr>
          <p:cNvPr id="9" name="TextBox 8">
            <a:extLst>
              <a:ext uri="{FF2B5EF4-FFF2-40B4-BE49-F238E27FC236}">
                <a16:creationId xmlns:a16="http://schemas.microsoft.com/office/drawing/2014/main" id="{A58CB896-E5FB-4378-8235-1BBF8E9E012E}"/>
              </a:ext>
            </a:extLst>
          </p:cNvPr>
          <p:cNvSpPr txBox="1"/>
          <p:nvPr/>
        </p:nvSpPr>
        <p:spPr>
          <a:xfrm>
            <a:off x="1070884" y="6176962"/>
            <a:ext cx="1745939" cy="369332"/>
          </a:xfrm>
          <a:prstGeom prst="rect">
            <a:avLst/>
          </a:prstGeom>
          <a:solidFill>
            <a:schemeClr val="bg1"/>
          </a:solidFill>
        </p:spPr>
        <p:txBody>
          <a:bodyPr wrap="square" rtlCol="0">
            <a:spAutoFit/>
          </a:bodyPr>
          <a:lstStyle/>
          <a:p>
            <a:r>
              <a:rPr lang="en-GB" b="1"/>
              <a:t>NICHE PLAYERS</a:t>
            </a:r>
          </a:p>
        </p:txBody>
      </p:sp>
      <p:sp>
        <p:nvSpPr>
          <p:cNvPr id="10" name="TextBox 9">
            <a:extLst>
              <a:ext uri="{FF2B5EF4-FFF2-40B4-BE49-F238E27FC236}">
                <a16:creationId xmlns:a16="http://schemas.microsoft.com/office/drawing/2014/main" id="{55ECF3D8-A9FA-44AB-8555-2EBF028E77E2}"/>
              </a:ext>
            </a:extLst>
          </p:cNvPr>
          <p:cNvSpPr txBox="1"/>
          <p:nvPr/>
        </p:nvSpPr>
        <p:spPr>
          <a:xfrm>
            <a:off x="4204021" y="6176962"/>
            <a:ext cx="1745939" cy="369332"/>
          </a:xfrm>
          <a:prstGeom prst="rect">
            <a:avLst/>
          </a:prstGeom>
          <a:solidFill>
            <a:schemeClr val="bg1"/>
          </a:solidFill>
        </p:spPr>
        <p:txBody>
          <a:bodyPr wrap="square" rtlCol="0">
            <a:spAutoFit/>
          </a:bodyPr>
          <a:lstStyle/>
          <a:p>
            <a:r>
              <a:rPr lang="en-GB" b="1"/>
              <a:t>VISIONARIES</a:t>
            </a:r>
          </a:p>
        </p:txBody>
      </p:sp>
      <p:sp>
        <p:nvSpPr>
          <p:cNvPr id="11" name="TextBox 10">
            <a:extLst>
              <a:ext uri="{FF2B5EF4-FFF2-40B4-BE49-F238E27FC236}">
                <a16:creationId xmlns:a16="http://schemas.microsoft.com/office/drawing/2014/main" id="{391855AC-C0B3-48D7-91CB-4D3E32AF7310}"/>
              </a:ext>
            </a:extLst>
          </p:cNvPr>
          <p:cNvSpPr txBox="1"/>
          <p:nvPr/>
        </p:nvSpPr>
        <p:spPr>
          <a:xfrm>
            <a:off x="4318908" y="1302405"/>
            <a:ext cx="1869765" cy="307777"/>
          </a:xfrm>
          <a:prstGeom prst="rect">
            <a:avLst/>
          </a:prstGeom>
          <a:solidFill>
            <a:schemeClr val="bg1"/>
          </a:solidFill>
        </p:spPr>
        <p:txBody>
          <a:bodyPr wrap="square" rtlCol="0">
            <a:spAutoFit/>
          </a:bodyPr>
          <a:lstStyle/>
          <a:p>
            <a:r>
              <a:rPr lang="en-GB" sz="1400" b="1">
                <a:solidFill>
                  <a:schemeClr val="tx2">
                    <a:lumMod val="60000"/>
                    <a:lumOff val="40000"/>
                  </a:schemeClr>
                </a:solidFill>
              </a:rPr>
              <a:t>Amazon Web Services</a:t>
            </a:r>
          </a:p>
        </p:txBody>
      </p:sp>
      <p:sp>
        <p:nvSpPr>
          <p:cNvPr id="12" name="TextBox 11">
            <a:extLst>
              <a:ext uri="{FF2B5EF4-FFF2-40B4-BE49-F238E27FC236}">
                <a16:creationId xmlns:a16="http://schemas.microsoft.com/office/drawing/2014/main" id="{6E3A1F67-CFCD-46CE-BB70-98268761B5C7}"/>
              </a:ext>
            </a:extLst>
          </p:cNvPr>
          <p:cNvSpPr txBox="1"/>
          <p:nvPr/>
        </p:nvSpPr>
        <p:spPr>
          <a:xfrm>
            <a:off x="4985657" y="1970964"/>
            <a:ext cx="1203016" cy="307777"/>
          </a:xfrm>
          <a:prstGeom prst="rect">
            <a:avLst/>
          </a:prstGeom>
          <a:solidFill>
            <a:schemeClr val="bg1"/>
          </a:solidFill>
        </p:spPr>
        <p:txBody>
          <a:bodyPr wrap="square" rtlCol="0">
            <a:spAutoFit/>
          </a:bodyPr>
          <a:lstStyle/>
          <a:p>
            <a:r>
              <a:rPr lang="en-GB" sz="1400" b="1">
                <a:solidFill>
                  <a:schemeClr val="tx2">
                    <a:lumMod val="60000"/>
                    <a:lumOff val="40000"/>
                  </a:schemeClr>
                </a:solidFill>
              </a:rPr>
              <a:t>Microsoft</a:t>
            </a:r>
          </a:p>
        </p:txBody>
      </p:sp>
      <p:sp>
        <p:nvSpPr>
          <p:cNvPr id="13" name="TextBox 12">
            <a:extLst>
              <a:ext uri="{FF2B5EF4-FFF2-40B4-BE49-F238E27FC236}">
                <a16:creationId xmlns:a16="http://schemas.microsoft.com/office/drawing/2014/main" id="{9E8588D3-D660-4DA6-B3DE-76074D64EFF6}"/>
              </a:ext>
            </a:extLst>
          </p:cNvPr>
          <p:cNvSpPr txBox="1"/>
          <p:nvPr/>
        </p:nvSpPr>
        <p:spPr>
          <a:xfrm>
            <a:off x="3555530" y="3017225"/>
            <a:ext cx="763378" cy="307777"/>
          </a:xfrm>
          <a:prstGeom prst="rect">
            <a:avLst/>
          </a:prstGeom>
          <a:solidFill>
            <a:schemeClr val="bg1"/>
          </a:solidFill>
        </p:spPr>
        <p:txBody>
          <a:bodyPr wrap="square" rtlCol="0">
            <a:spAutoFit/>
          </a:bodyPr>
          <a:lstStyle/>
          <a:p>
            <a:r>
              <a:rPr lang="en-GB" sz="1400" b="1">
                <a:solidFill>
                  <a:schemeClr val="tx2">
                    <a:lumMod val="60000"/>
                    <a:lumOff val="40000"/>
                  </a:schemeClr>
                </a:solidFill>
              </a:rPr>
              <a:t>Google</a:t>
            </a:r>
          </a:p>
        </p:txBody>
      </p:sp>
      <p:sp>
        <p:nvSpPr>
          <p:cNvPr id="14" name="TextBox 13">
            <a:extLst>
              <a:ext uri="{FF2B5EF4-FFF2-40B4-BE49-F238E27FC236}">
                <a16:creationId xmlns:a16="http://schemas.microsoft.com/office/drawing/2014/main" id="{2B6FA25A-5D19-4477-9586-E9BFD8392DAD}"/>
              </a:ext>
            </a:extLst>
          </p:cNvPr>
          <p:cNvSpPr txBox="1"/>
          <p:nvPr/>
        </p:nvSpPr>
        <p:spPr>
          <a:xfrm>
            <a:off x="2010529" y="4099386"/>
            <a:ext cx="1265246" cy="307777"/>
          </a:xfrm>
          <a:prstGeom prst="rect">
            <a:avLst/>
          </a:prstGeom>
          <a:solidFill>
            <a:schemeClr val="bg1"/>
          </a:solidFill>
        </p:spPr>
        <p:txBody>
          <a:bodyPr wrap="square" rtlCol="0">
            <a:spAutoFit/>
          </a:bodyPr>
          <a:lstStyle/>
          <a:p>
            <a:r>
              <a:rPr lang="en-GB" sz="1400" b="1">
                <a:solidFill>
                  <a:schemeClr val="tx2">
                    <a:lumMod val="60000"/>
                    <a:lumOff val="40000"/>
                  </a:schemeClr>
                </a:solidFill>
              </a:rPr>
              <a:t>Alibaba Cloud</a:t>
            </a:r>
          </a:p>
        </p:txBody>
      </p:sp>
      <p:sp>
        <p:nvSpPr>
          <p:cNvPr id="15" name="TextBox 14">
            <a:extLst>
              <a:ext uri="{FF2B5EF4-FFF2-40B4-BE49-F238E27FC236}">
                <a16:creationId xmlns:a16="http://schemas.microsoft.com/office/drawing/2014/main" id="{44DC98A6-C59B-447A-8053-FCCFF6EFE020}"/>
              </a:ext>
            </a:extLst>
          </p:cNvPr>
          <p:cNvSpPr txBox="1"/>
          <p:nvPr/>
        </p:nvSpPr>
        <p:spPr>
          <a:xfrm>
            <a:off x="2714625" y="4610881"/>
            <a:ext cx="680460" cy="307777"/>
          </a:xfrm>
          <a:prstGeom prst="rect">
            <a:avLst/>
          </a:prstGeom>
          <a:solidFill>
            <a:schemeClr val="bg1"/>
          </a:solidFill>
        </p:spPr>
        <p:txBody>
          <a:bodyPr wrap="square" rtlCol="0">
            <a:spAutoFit/>
          </a:bodyPr>
          <a:lstStyle/>
          <a:p>
            <a:r>
              <a:rPr lang="en-GB" sz="1400" b="1">
                <a:solidFill>
                  <a:schemeClr val="tx2">
                    <a:lumMod val="60000"/>
                    <a:lumOff val="40000"/>
                  </a:schemeClr>
                </a:solidFill>
              </a:rPr>
              <a:t>Oracle</a:t>
            </a:r>
          </a:p>
        </p:txBody>
      </p:sp>
      <p:sp>
        <p:nvSpPr>
          <p:cNvPr id="16" name="TextBox 15">
            <a:extLst>
              <a:ext uri="{FF2B5EF4-FFF2-40B4-BE49-F238E27FC236}">
                <a16:creationId xmlns:a16="http://schemas.microsoft.com/office/drawing/2014/main" id="{FBB1EFFB-BBA3-478F-93A8-33536299578D}"/>
              </a:ext>
            </a:extLst>
          </p:cNvPr>
          <p:cNvSpPr txBox="1"/>
          <p:nvPr/>
        </p:nvSpPr>
        <p:spPr>
          <a:xfrm>
            <a:off x="2066790" y="5483116"/>
            <a:ext cx="631285" cy="307777"/>
          </a:xfrm>
          <a:prstGeom prst="rect">
            <a:avLst/>
          </a:prstGeom>
          <a:solidFill>
            <a:schemeClr val="bg1"/>
          </a:solidFill>
        </p:spPr>
        <p:txBody>
          <a:bodyPr wrap="square" rtlCol="0">
            <a:spAutoFit/>
          </a:bodyPr>
          <a:lstStyle/>
          <a:p>
            <a:r>
              <a:rPr lang="en-GB" sz="1400" b="1">
                <a:solidFill>
                  <a:schemeClr val="tx2">
                    <a:lumMod val="60000"/>
                    <a:lumOff val="40000"/>
                  </a:schemeClr>
                </a:solidFill>
              </a:rPr>
              <a:t>   IBM</a:t>
            </a:r>
          </a:p>
        </p:txBody>
      </p:sp>
      <p:cxnSp>
        <p:nvCxnSpPr>
          <p:cNvPr id="18" name="Straight Connector 17">
            <a:extLst>
              <a:ext uri="{FF2B5EF4-FFF2-40B4-BE49-F238E27FC236}">
                <a16:creationId xmlns:a16="http://schemas.microsoft.com/office/drawing/2014/main" id="{2FE92FCB-E194-47D8-8352-1DC569401157}"/>
              </a:ext>
            </a:extLst>
          </p:cNvPr>
          <p:cNvCxnSpPr/>
          <p:nvPr/>
        </p:nvCxnSpPr>
        <p:spPr>
          <a:xfrm>
            <a:off x="3395085" y="681037"/>
            <a:ext cx="0" cy="56805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2AF924F-E7DE-46D2-992D-B2B40927B178}"/>
              </a:ext>
            </a:extLst>
          </p:cNvPr>
          <p:cNvCxnSpPr/>
          <p:nvPr/>
        </p:nvCxnSpPr>
        <p:spPr>
          <a:xfrm>
            <a:off x="533400" y="3562350"/>
            <a:ext cx="57721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50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9" name="TextShape 1"/>
          <p:cNvSpPr txBox="1"/>
          <p:nvPr/>
        </p:nvSpPr>
        <p:spPr>
          <a:xfrm>
            <a:off x="208800" y="172800"/>
            <a:ext cx="9359640" cy="860040"/>
          </a:xfrm>
          <a:prstGeom prst="rect">
            <a:avLst/>
          </a:prstGeom>
          <a:noFill/>
          <a:ln>
            <a:noFill/>
          </a:ln>
        </p:spPr>
        <p:txBody>
          <a:bodyPr anchor="ctr"/>
          <a:lstStyle/>
          <a:p>
            <a:r>
              <a:rPr lang="en-US" sz="4000" spc="-1">
                <a:solidFill>
                  <a:schemeClr val="bg1"/>
                </a:solidFill>
                <a:latin typeface="Gill Sans MT"/>
              </a:rPr>
              <a:t>Sometimes, a Cloud is 'Dark' ...</a:t>
            </a:r>
            <a:endParaRPr lang="en-US" sz="4000" b="0" strike="noStrike" spc="-1">
              <a:solidFill>
                <a:schemeClr val="bg1"/>
              </a:solidFill>
              <a:latin typeface="Gill Sans MT"/>
            </a:endParaRPr>
          </a:p>
        </p:txBody>
      </p:sp>
      <p:pic>
        <p:nvPicPr>
          <p:cNvPr id="2" name="Picture 2">
            <a:extLst>
              <a:ext uri="{FF2B5EF4-FFF2-40B4-BE49-F238E27FC236}">
                <a16:creationId xmlns:a16="http://schemas.microsoft.com/office/drawing/2014/main" id="{610EF67A-AB39-4400-A33A-A90CAF990878}"/>
              </a:ext>
            </a:extLst>
          </p:cNvPr>
          <p:cNvPicPr>
            <a:picLocks noChangeAspect="1"/>
          </p:cNvPicPr>
          <p:nvPr/>
        </p:nvPicPr>
        <p:blipFill>
          <a:blip r:embed="rId4"/>
          <a:stretch>
            <a:fillRect/>
          </a:stretch>
        </p:blipFill>
        <p:spPr>
          <a:xfrm>
            <a:off x="8371490" y="3354206"/>
            <a:ext cx="3868831" cy="3503793"/>
          </a:xfrm>
          <a:prstGeom prst="rect">
            <a:avLst/>
          </a:prstGeom>
          <a:blipFill>
            <a:blip r:embed="rId3">
              <a:alphaModFix amt="30000"/>
            </a:blip>
            <a:stretch>
              <a:fillRect/>
            </a:stretch>
          </a:blipFill>
        </p:spPr>
      </p:pic>
      <p:sp>
        <p:nvSpPr>
          <p:cNvPr id="8" name="TextShape 1">
            <a:extLst>
              <a:ext uri="{FF2B5EF4-FFF2-40B4-BE49-F238E27FC236}">
                <a16:creationId xmlns:a16="http://schemas.microsoft.com/office/drawing/2014/main" id="{C47AE920-6913-471C-B122-2291834F25AC}"/>
              </a:ext>
            </a:extLst>
          </p:cNvPr>
          <p:cNvSpPr txBox="1"/>
          <p:nvPr/>
        </p:nvSpPr>
        <p:spPr>
          <a:xfrm>
            <a:off x="4926067" y="2016397"/>
            <a:ext cx="3138744" cy="860040"/>
          </a:xfrm>
          <a:prstGeom prst="rect">
            <a:avLst/>
          </a:prstGeom>
          <a:noFill/>
          <a:ln>
            <a:noFill/>
          </a:ln>
        </p:spPr>
        <p:txBody>
          <a:bodyPr anchor="ctr"/>
          <a:lstStyle/>
          <a:p>
            <a:r>
              <a:rPr lang="en-US" sz="4000" spc="-1">
                <a:solidFill>
                  <a:schemeClr val="bg1"/>
                </a:solidFill>
                <a:latin typeface="Gill Sans MT"/>
              </a:rPr>
              <a:t>BOTNETS</a:t>
            </a:r>
            <a:endParaRPr lang="en-US" sz="4000" b="0" strike="noStrike" spc="-1">
              <a:solidFill>
                <a:schemeClr val="bg1"/>
              </a:solidFill>
              <a:latin typeface="Gill Sans MT"/>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8690FA-6087-4F4A-94A0-0015F4FBA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6439" y="731618"/>
            <a:ext cx="9055509" cy="6021913"/>
          </a:xfrm>
          <a:prstGeom prst="rect">
            <a:avLst/>
          </a:prstGeom>
        </p:spPr>
      </p:pic>
      <p:sp>
        <p:nvSpPr>
          <p:cNvPr id="2" name="Title 1">
            <a:extLst>
              <a:ext uri="{FF2B5EF4-FFF2-40B4-BE49-F238E27FC236}">
                <a16:creationId xmlns:a16="http://schemas.microsoft.com/office/drawing/2014/main" id="{5BD71B56-4F17-4D09-937A-CB72A4C4E92A}"/>
              </a:ext>
            </a:extLst>
          </p:cNvPr>
          <p:cNvSpPr>
            <a:spLocks noGrp="1"/>
          </p:cNvSpPr>
          <p:nvPr>
            <p:ph type="title"/>
          </p:nvPr>
        </p:nvSpPr>
        <p:spPr>
          <a:xfrm>
            <a:off x="838200" y="365125"/>
            <a:ext cx="10515600" cy="1325563"/>
          </a:xfrm>
        </p:spPr>
        <p:txBody>
          <a:bodyPr>
            <a:normAutofit/>
          </a:bodyPr>
          <a:lstStyle/>
          <a:p>
            <a:r>
              <a:rPr lang="en-GB" sz="5400" b="1">
                <a:latin typeface="Candara" panose="020E0502030303020204" pitchFamily="34" charset="0"/>
              </a:rPr>
              <a:t>Tea Break</a:t>
            </a:r>
          </a:p>
        </p:txBody>
      </p:sp>
    </p:spTree>
    <p:extLst>
      <p:ext uri="{BB962C8B-B14F-4D97-AF65-F5344CB8AC3E}">
        <p14:creationId xmlns:p14="http://schemas.microsoft.com/office/powerpoint/2010/main" val="3271503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AFA78B-7591-43ED-87EE-F4774400F293}"/>
              </a:ext>
            </a:extLst>
          </p:cNvPr>
          <p:cNvSpPr txBox="1">
            <a:spLocks/>
          </p:cNvSpPr>
          <p:nvPr/>
        </p:nvSpPr>
        <p:spPr>
          <a:xfrm>
            <a:off x="4735774" y="5682563"/>
            <a:ext cx="7287904" cy="1175438"/>
          </a:xfrm>
          <a:prstGeom prst="rect">
            <a:avLst/>
          </a:prstGeom>
          <a:solidFill>
            <a:schemeClr val="tx1">
              <a:alpha val="30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6600">
                <a:solidFill>
                  <a:schemeClr val="bg1"/>
                </a:solidFill>
              </a:rPr>
              <a:t>Cloud: Getting Setup</a:t>
            </a:r>
          </a:p>
        </p:txBody>
      </p:sp>
    </p:spTree>
    <p:extLst>
      <p:ext uri="{BB962C8B-B14F-4D97-AF65-F5344CB8AC3E}">
        <p14:creationId xmlns:p14="http://schemas.microsoft.com/office/powerpoint/2010/main" val="4292521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8000"/>
            <a:lum/>
          </a:blip>
          <a:srcRect/>
          <a:stretch>
            <a:fillRect/>
          </a:stretch>
        </a:blipFill>
        <a:effectLst/>
      </p:bgPr>
    </p:bg>
    <p:spTree>
      <p:nvGrpSpPr>
        <p:cNvPr id="1" name=""/>
        <p:cNvGrpSpPr/>
        <p:nvPr/>
      </p:nvGrpSpPr>
      <p:grpSpPr>
        <a:xfrm>
          <a:off x="0" y="0"/>
          <a:ext cx="0" cy="0"/>
          <a:chOff x="0" y="0"/>
          <a:chExt cx="0" cy="0"/>
        </a:xfrm>
      </p:grpSpPr>
      <p:sp>
        <p:nvSpPr>
          <p:cNvPr id="124" name="TextShape 1"/>
          <p:cNvSpPr txBox="1"/>
          <p:nvPr/>
        </p:nvSpPr>
        <p:spPr>
          <a:xfrm>
            <a:off x="481516" y="483335"/>
            <a:ext cx="9359640" cy="860040"/>
          </a:xfrm>
          <a:prstGeom prst="rect">
            <a:avLst/>
          </a:prstGeom>
          <a:noFill/>
          <a:ln>
            <a:noFill/>
          </a:ln>
        </p:spPr>
        <p:txBody>
          <a:bodyPr anchor="ctr"/>
          <a:lstStyle/>
          <a:p>
            <a:r>
              <a:rPr lang="en-US" sz="5400" spc="-1">
                <a:latin typeface="+mj-lt"/>
              </a:rPr>
              <a:t>A closer look at </a:t>
            </a:r>
            <a:r>
              <a:rPr lang="en-US" sz="5400" b="0" strike="noStrike" spc="-1">
                <a:latin typeface="+mj-lt"/>
              </a:rPr>
              <a:t>AWS</a:t>
            </a:r>
          </a:p>
        </p:txBody>
      </p:sp>
      <p:sp>
        <p:nvSpPr>
          <p:cNvPr id="125" name="TextShape 2"/>
          <p:cNvSpPr txBox="1"/>
          <p:nvPr/>
        </p:nvSpPr>
        <p:spPr>
          <a:xfrm>
            <a:off x="609780" y="2005920"/>
            <a:ext cx="10972440" cy="4852080"/>
          </a:xfrm>
          <a:prstGeom prst="rect">
            <a:avLst/>
          </a:prstGeom>
          <a:noFill/>
          <a:ln>
            <a:noFill/>
          </a:ln>
        </p:spPr>
        <p:txBody>
          <a:bodyPr/>
          <a:lstStyle/>
          <a:p>
            <a:pPr marL="343080" indent="-342720">
              <a:lnSpc>
                <a:spcPct val="100000"/>
              </a:lnSpc>
              <a:spcBef>
                <a:spcPts val="479"/>
              </a:spcBef>
              <a:buClr>
                <a:srgbClr val="000000"/>
              </a:buClr>
              <a:buFont typeface="Symbol" charset="2"/>
              <a:buChar char=""/>
            </a:pPr>
            <a:r>
              <a:rPr lang="en-US" sz="2400" b="0" strike="noStrike" spc="-1">
                <a:solidFill>
                  <a:srgbClr val="1E2D3B"/>
                </a:solidFill>
                <a:latin typeface="Gill Sans MT"/>
              </a:rPr>
              <a:t>Market leader </a:t>
            </a:r>
          </a:p>
          <a:p>
            <a:pPr marL="343080" indent="-342720">
              <a:lnSpc>
                <a:spcPct val="100000"/>
              </a:lnSpc>
              <a:spcBef>
                <a:spcPts val="479"/>
              </a:spcBef>
              <a:buClr>
                <a:srgbClr val="000000"/>
              </a:buClr>
              <a:buFont typeface="Symbol" charset="2"/>
              <a:buChar char=""/>
            </a:pPr>
            <a:r>
              <a:rPr lang="en-US" sz="2400" b="0" strike="noStrike" spc="-1">
                <a:solidFill>
                  <a:srgbClr val="1E2D3B"/>
                </a:solidFill>
                <a:latin typeface="Gill Sans MT"/>
              </a:rPr>
              <a:t>Robust service levels</a:t>
            </a:r>
          </a:p>
          <a:p>
            <a:pPr marL="343080" indent="-342720">
              <a:lnSpc>
                <a:spcPct val="100000"/>
              </a:lnSpc>
              <a:spcBef>
                <a:spcPts val="479"/>
              </a:spcBef>
              <a:buClr>
                <a:srgbClr val="000000"/>
              </a:buClr>
              <a:buFont typeface="Symbol" charset="2"/>
              <a:buChar char=""/>
            </a:pPr>
            <a:r>
              <a:rPr lang="en-US" sz="2400" b="0" strike="noStrike" spc="-1">
                <a:solidFill>
                  <a:srgbClr val="1E2D3B"/>
                </a:solidFill>
                <a:latin typeface="Gill Sans MT"/>
              </a:rPr>
              <a:t>Reliable and responsive support</a:t>
            </a:r>
          </a:p>
          <a:p>
            <a:pPr marL="343080" indent="-342720">
              <a:lnSpc>
                <a:spcPct val="100000"/>
              </a:lnSpc>
              <a:spcBef>
                <a:spcPts val="479"/>
              </a:spcBef>
              <a:buClr>
                <a:srgbClr val="000000"/>
              </a:buClr>
              <a:buFont typeface="Symbol" charset="2"/>
              <a:buChar char=""/>
            </a:pPr>
            <a:r>
              <a:rPr lang="en-US" sz="2400" b="0" strike="noStrike" spc="-1">
                <a:solidFill>
                  <a:srgbClr val="1E2D3B"/>
                </a:solidFill>
                <a:latin typeface="Gill Sans MT"/>
              </a:rPr>
              <a:t>Solid feature set</a:t>
            </a:r>
          </a:p>
          <a:p>
            <a:pPr marL="343080" indent="-342720">
              <a:lnSpc>
                <a:spcPct val="100000"/>
              </a:lnSpc>
              <a:spcBef>
                <a:spcPts val="479"/>
              </a:spcBef>
              <a:buClr>
                <a:srgbClr val="000000"/>
              </a:buClr>
              <a:buFont typeface="Symbol" charset="2"/>
              <a:buChar char=""/>
            </a:pPr>
            <a:r>
              <a:rPr lang="en-US" sz="2400" b="0" strike="noStrike" spc="-1">
                <a:solidFill>
                  <a:srgbClr val="1E2D3B"/>
                </a:solidFill>
                <a:latin typeface="Gill Sans MT"/>
              </a:rPr>
              <a:t>Though there are some oddities</a:t>
            </a:r>
          </a:p>
          <a:p>
            <a:pPr marL="343080" indent="-342720">
              <a:lnSpc>
                <a:spcPct val="100000"/>
              </a:lnSpc>
              <a:spcBef>
                <a:spcPts val="479"/>
              </a:spcBef>
              <a:buClr>
                <a:srgbClr val="000000"/>
              </a:buClr>
              <a:buFont typeface="Symbol" charset="2"/>
              <a:buChar char=""/>
            </a:pPr>
            <a:r>
              <a:rPr lang="en-US" sz="2400" b="0" strike="noStrike" spc="-1">
                <a:solidFill>
                  <a:srgbClr val="1E2D3B"/>
                </a:solidFill>
                <a:latin typeface="Gill Sans MT"/>
              </a:rPr>
              <a:t>More off-the-peg services than anyone else in the market</a:t>
            </a:r>
          </a:p>
          <a:p>
            <a:pPr marL="360">
              <a:lnSpc>
                <a:spcPct val="100000"/>
              </a:lnSpc>
              <a:spcBef>
                <a:spcPts val="479"/>
              </a:spcBef>
              <a:buClr>
                <a:srgbClr val="000000"/>
              </a:buClr>
            </a:pPr>
            <a:endParaRPr lang="en-US" sz="2400" b="0" strike="noStrike" spc="-1">
              <a:solidFill>
                <a:srgbClr val="1E2D3B"/>
              </a:solidFill>
              <a:latin typeface="Gill Sans MT"/>
            </a:endParaRPr>
          </a:p>
          <a:p>
            <a:pPr marL="343080" indent="-342720">
              <a:lnSpc>
                <a:spcPct val="100000"/>
              </a:lnSpc>
              <a:spcBef>
                <a:spcPts val="479"/>
              </a:spcBef>
              <a:buClr>
                <a:srgbClr val="000000"/>
              </a:buClr>
              <a:buFont typeface="Symbol" charset="2"/>
              <a:buChar char=""/>
            </a:pPr>
            <a:endParaRPr lang="en-US" sz="2400" b="0" strike="noStrike" spc="-1">
              <a:solidFill>
                <a:srgbClr val="1E2D3B"/>
              </a:solidFill>
              <a:latin typeface="Gill Sans MT"/>
            </a:endParaRPr>
          </a:p>
        </p:txBody>
      </p:sp>
      <p:pic>
        <p:nvPicPr>
          <p:cNvPr id="6" name="Picture 5">
            <a:extLst>
              <a:ext uri="{FF2B5EF4-FFF2-40B4-BE49-F238E27FC236}">
                <a16:creationId xmlns:a16="http://schemas.microsoft.com/office/drawing/2014/main" id="{E89E0468-D1A2-4E1D-A664-4BDED8530C63}"/>
              </a:ext>
            </a:extLst>
          </p:cNvPr>
          <p:cNvPicPr>
            <a:picLocks noChangeAspect="1"/>
          </p:cNvPicPr>
          <p:nvPr/>
        </p:nvPicPr>
        <p:blipFill>
          <a:blip r:embed="rId4"/>
          <a:stretch>
            <a:fillRect/>
          </a:stretch>
        </p:blipFill>
        <p:spPr>
          <a:xfrm>
            <a:off x="9713727" y="5972392"/>
            <a:ext cx="2305050" cy="790575"/>
          </a:xfrm>
          <a:prstGeom prst="rect">
            <a:avLst/>
          </a:prstGeom>
          <a:ln>
            <a:noFill/>
          </a:ln>
        </p:spPr>
      </p:pic>
    </p:spTree>
  </p:cSld>
  <p:clrMapOvr>
    <a:masterClrMapping/>
  </p:clrMapOvr>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167E5-1FCD-40BB-A058-DDCCCE350CA2}"/>
              </a:ext>
            </a:extLst>
          </p:cNvPr>
          <p:cNvSpPr>
            <a:spLocks noGrp="1"/>
          </p:cNvSpPr>
          <p:nvPr>
            <p:ph type="title"/>
          </p:nvPr>
        </p:nvSpPr>
        <p:spPr/>
        <p:txBody>
          <a:bodyPr/>
          <a:lstStyle/>
          <a:p>
            <a:r>
              <a:rPr lang="en-GB"/>
              <a:t>Making pipelines themselves parallel</a:t>
            </a:r>
          </a:p>
        </p:txBody>
      </p:sp>
      <p:sp>
        <p:nvSpPr>
          <p:cNvPr id="3" name="Content Placeholder 2">
            <a:extLst>
              <a:ext uri="{FF2B5EF4-FFF2-40B4-BE49-F238E27FC236}">
                <a16:creationId xmlns:a16="http://schemas.microsoft.com/office/drawing/2014/main" id="{BFB5B802-E60F-4387-B55B-05B987719024}"/>
              </a:ext>
            </a:extLst>
          </p:cNvPr>
          <p:cNvSpPr>
            <a:spLocks noGrp="1"/>
          </p:cNvSpPr>
          <p:nvPr>
            <p:ph idx="1"/>
          </p:nvPr>
        </p:nvSpPr>
        <p:spPr/>
        <p:txBody>
          <a:bodyPr vert="horz" lIns="91440" tIns="45720" rIns="91440" bIns="45720" rtlCol="0" anchor="t">
            <a:normAutofit/>
          </a:bodyPr>
          <a:lstStyle/>
          <a:p>
            <a:r>
              <a:rPr lang="en-GB" dirty="0">
                <a:cs typeface="Calibri"/>
              </a:rPr>
              <a:t>How long are your stages taking?</a:t>
            </a:r>
          </a:p>
          <a:p>
            <a:r>
              <a:rPr lang="en-GB">
                <a:cs typeface="Calibri"/>
              </a:rPr>
              <a:t>What do you think can be split up and how?</a:t>
            </a:r>
            <a:endParaRPr lang="en-GB"/>
          </a:p>
          <a:p>
            <a:r>
              <a:rPr lang="en-GB">
                <a:cs typeface="Calibri"/>
              </a:rPr>
              <a:t>Shift to the left: Can your test suites be designed in a way that allows them to be run in parallel from the start of development?</a:t>
            </a:r>
            <a:endParaRPr lang="en-GB" dirty="0"/>
          </a:p>
          <a:p>
            <a:r>
              <a:rPr lang="en-GB" dirty="0"/>
              <a:t>Microservices?</a:t>
            </a:r>
            <a:endParaRPr lang="en-GB" dirty="0">
              <a:cs typeface="Calibri" panose="020F0502020204030204"/>
            </a:endParaRPr>
          </a:p>
        </p:txBody>
      </p:sp>
    </p:spTree>
    <p:extLst>
      <p:ext uri="{BB962C8B-B14F-4D97-AF65-F5344CB8AC3E}">
        <p14:creationId xmlns:p14="http://schemas.microsoft.com/office/powerpoint/2010/main" val="3218393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8000"/>
            <a:lum/>
          </a:blip>
          <a:srcRect/>
          <a:stretch>
            <a:fillRect l="-40000" r="-40000"/>
          </a:stretch>
        </a:blipFill>
        <a:effectLst/>
      </p:bgPr>
    </p:bg>
    <p:spTree>
      <p:nvGrpSpPr>
        <p:cNvPr id="1" name=""/>
        <p:cNvGrpSpPr/>
        <p:nvPr/>
      </p:nvGrpSpPr>
      <p:grpSpPr>
        <a:xfrm>
          <a:off x="0" y="0"/>
          <a:ext cx="0" cy="0"/>
          <a:chOff x="0" y="0"/>
          <a:chExt cx="0" cy="0"/>
        </a:xfrm>
      </p:grpSpPr>
      <p:sp>
        <p:nvSpPr>
          <p:cNvPr id="126" name="TextShape 1"/>
          <p:cNvSpPr txBox="1"/>
          <p:nvPr/>
        </p:nvSpPr>
        <p:spPr>
          <a:xfrm>
            <a:off x="609480" y="333222"/>
            <a:ext cx="9359640" cy="860040"/>
          </a:xfrm>
          <a:prstGeom prst="rect">
            <a:avLst/>
          </a:prstGeom>
          <a:noFill/>
          <a:ln>
            <a:noFill/>
          </a:ln>
        </p:spPr>
        <p:txBody>
          <a:bodyPr anchor="ctr"/>
          <a:lstStyle/>
          <a:p>
            <a:pPr>
              <a:lnSpc>
                <a:spcPct val="100000"/>
              </a:lnSpc>
            </a:pPr>
            <a:r>
              <a:rPr lang="en-US" sz="5400" b="0" strike="noStrike" spc="-1">
                <a:latin typeface="+mj-lt"/>
              </a:rPr>
              <a:t>Why AWS?</a:t>
            </a:r>
          </a:p>
        </p:txBody>
      </p:sp>
      <p:sp>
        <p:nvSpPr>
          <p:cNvPr id="127" name="TextShape 2"/>
          <p:cNvSpPr txBox="1"/>
          <p:nvPr/>
        </p:nvSpPr>
        <p:spPr>
          <a:xfrm>
            <a:off x="609480" y="1515600"/>
            <a:ext cx="10972440" cy="4852080"/>
          </a:xfrm>
          <a:prstGeom prst="rect">
            <a:avLst/>
          </a:prstGeom>
          <a:noFill/>
          <a:ln>
            <a:noFill/>
          </a:ln>
        </p:spPr>
        <p:txBody>
          <a:bodyPr/>
          <a:lstStyle/>
          <a:p>
            <a:pPr marL="360">
              <a:lnSpc>
                <a:spcPct val="100000"/>
              </a:lnSpc>
              <a:spcBef>
                <a:spcPts val="479"/>
              </a:spcBef>
              <a:buClr>
                <a:srgbClr val="000000"/>
              </a:buClr>
            </a:pPr>
            <a:r>
              <a:rPr lang="en-US" sz="2400" b="0" strike="noStrike" spc="-1">
                <a:solidFill>
                  <a:srgbClr val="1E2D3B"/>
                </a:solidFill>
                <a:latin typeface="Gill Sans MT"/>
              </a:rPr>
              <a:t>Better support from third parties than any other cloud service</a:t>
            </a:r>
          </a:p>
          <a:p>
            <a:pPr marL="343080" indent="-342720">
              <a:lnSpc>
                <a:spcPct val="100000"/>
              </a:lnSpc>
              <a:spcBef>
                <a:spcPts val="479"/>
              </a:spcBef>
              <a:buClr>
                <a:srgbClr val="000000"/>
              </a:buClr>
              <a:buFont typeface="Symbol" charset="2"/>
              <a:buChar char=""/>
            </a:pPr>
            <a:r>
              <a:rPr lang="en-US" sz="2400" b="0" strike="noStrike" spc="-1">
                <a:solidFill>
                  <a:srgbClr val="1E2D3B"/>
                </a:solidFill>
                <a:latin typeface="Gill Sans MT"/>
              </a:rPr>
              <a:t>Better developed training and ancillary services than any other provider</a:t>
            </a:r>
          </a:p>
          <a:p>
            <a:pPr marL="343080" indent="-342720">
              <a:lnSpc>
                <a:spcPct val="100000"/>
              </a:lnSpc>
              <a:spcBef>
                <a:spcPts val="479"/>
              </a:spcBef>
              <a:buClr>
                <a:srgbClr val="000000"/>
              </a:buClr>
              <a:buFont typeface="Symbol" charset="2"/>
              <a:buChar char=""/>
            </a:pPr>
            <a:r>
              <a:rPr lang="en-US" sz="2400" b="0" strike="noStrike" spc="-1">
                <a:solidFill>
                  <a:srgbClr val="1E2D3B"/>
                </a:solidFill>
                <a:latin typeface="Gill Sans MT"/>
              </a:rPr>
              <a:t>Highly developed partner system (including BJSS!)</a:t>
            </a:r>
          </a:p>
          <a:p>
            <a:pPr marL="343080" indent="-342720">
              <a:lnSpc>
                <a:spcPct val="100000"/>
              </a:lnSpc>
              <a:spcBef>
                <a:spcPts val="479"/>
              </a:spcBef>
              <a:buClr>
                <a:srgbClr val="000000"/>
              </a:buClr>
              <a:buFont typeface="Symbol" charset="2"/>
              <a:buChar char=""/>
            </a:pPr>
            <a:r>
              <a:rPr lang="en-US" sz="2400" b="0" strike="noStrike" spc="-1">
                <a:solidFill>
                  <a:srgbClr val="1E2D3B"/>
                </a:solidFill>
                <a:latin typeface="Gill Sans MT"/>
              </a:rPr>
              <a:t>Global reach - AWS regions on every continent except Antarctica, often in multiple locations</a:t>
            </a:r>
          </a:p>
          <a:p>
            <a:pPr marL="343080" indent="-342720">
              <a:lnSpc>
                <a:spcPct val="100000"/>
              </a:lnSpc>
              <a:spcBef>
                <a:spcPts val="479"/>
              </a:spcBef>
              <a:buClr>
                <a:srgbClr val="000000"/>
              </a:buClr>
              <a:buFont typeface="Symbol" charset="2"/>
              <a:buChar char=""/>
            </a:pPr>
            <a:r>
              <a:rPr lang="en-US" sz="2400" b="0" strike="noStrike" spc="-1">
                <a:solidFill>
                  <a:srgbClr val="1E2D3B"/>
                </a:solidFill>
                <a:latin typeface="Gill Sans MT"/>
              </a:rPr>
              <a:t>Extremely impressive client list</a:t>
            </a:r>
          </a:p>
          <a:p>
            <a:pPr marL="343080" indent="-342720">
              <a:lnSpc>
                <a:spcPct val="100000"/>
              </a:lnSpc>
              <a:spcBef>
                <a:spcPts val="479"/>
              </a:spcBef>
              <a:buClr>
                <a:srgbClr val="000000"/>
              </a:buClr>
              <a:buFont typeface="Symbol" charset="2"/>
              <a:buChar char=""/>
            </a:pPr>
            <a:r>
              <a:rPr lang="en-US" sz="2400" b="0" strike="noStrike" spc="-1">
                <a:solidFill>
                  <a:srgbClr val="1E2D3B"/>
                </a:solidFill>
                <a:latin typeface="Gill Sans MT"/>
              </a:rPr>
              <a:t>Client opinion of AWS is also very high</a:t>
            </a:r>
          </a:p>
          <a:p>
            <a:pPr marL="343080" indent="-342720">
              <a:lnSpc>
                <a:spcPct val="100000"/>
              </a:lnSpc>
              <a:spcBef>
                <a:spcPts val="479"/>
              </a:spcBef>
              <a:buClr>
                <a:srgbClr val="000000"/>
              </a:buClr>
              <a:buFont typeface="Symbol" charset="2"/>
              <a:buChar char=""/>
            </a:pPr>
            <a:r>
              <a:rPr lang="en-US" sz="2400" b="0" strike="noStrike" spc="-1">
                <a:solidFill>
                  <a:srgbClr val="1E2D3B"/>
                </a:solidFill>
                <a:latin typeface="Gill Sans MT"/>
              </a:rPr>
              <a:t>Backed by massive company</a:t>
            </a:r>
          </a:p>
          <a:p>
            <a:pPr marL="343080" indent="-342720">
              <a:lnSpc>
                <a:spcPct val="100000"/>
              </a:lnSpc>
              <a:spcBef>
                <a:spcPts val="479"/>
              </a:spcBef>
              <a:buClr>
                <a:srgbClr val="000000"/>
              </a:buClr>
              <a:buFont typeface="Symbol" charset="2"/>
              <a:buChar char=""/>
            </a:pPr>
            <a:r>
              <a:rPr lang="en-US" sz="2400" b="0" strike="noStrike" spc="-1">
                <a:solidFill>
                  <a:srgbClr val="1E2D3B"/>
                </a:solidFill>
                <a:latin typeface="Gill Sans MT"/>
              </a:rPr>
              <a:t>Security accreditations suitable for most sectors</a:t>
            </a:r>
          </a:p>
          <a:p>
            <a:pPr marL="343080" indent="-342720">
              <a:lnSpc>
                <a:spcPct val="100000"/>
              </a:lnSpc>
              <a:spcBef>
                <a:spcPts val="479"/>
              </a:spcBef>
              <a:buClr>
                <a:srgbClr val="000000"/>
              </a:buClr>
              <a:buFont typeface="Symbol" charset="2"/>
              <a:buChar char=""/>
            </a:pPr>
            <a:endParaRPr lang="en-US" sz="2400" b="0" strike="noStrike" spc="-1">
              <a:solidFill>
                <a:srgbClr val="1E2D3B"/>
              </a:solidFill>
              <a:latin typeface="Gill Sans MT"/>
            </a:endParaRPr>
          </a:p>
        </p:txBody>
      </p:sp>
    </p:spTree>
  </p:cSld>
  <p:clrMapOvr>
    <a:masterClrMapping/>
  </p:clrMapOvr>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8000"/>
            <a:lum/>
          </a:blip>
          <a:srcRect/>
          <a:stretch>
            <a:fillRect l="-40000" r="-40000"/>
          </a:stretch>
        </a:blipFill>
        <a:effectLst/>
      </p:bgPr>
    </p:bg>
    <p:spTree>
      <p:nvGrpSpPr>
        <p:cNvPr id="1" name=""/>
        <p:cNvGrpSpPr/>
        <p:nvPr/>
      </p:nvGrpSpPr>
      <p:grpSpPr>
        <a:xfrm>
          <a:off x="0" y="0"/>
          <a:ext cx="0" cy="0"/>
          <a:chOff x="0" y="0"/>
          <a:chExt cx="0" cy="0"/>
        </a:xfrm>
      </p:grpSpPr>
      <p:sp>
        <p:nvSpPr>
          <p:cNvPr id="128" name="TextShape 1"/>
          <p:cNvSpPr txBox="1"/>
          <p:nvPr/>
        </p:nvSpPr>
        <p:spPr>
          <a:xfrm>
            <a:off x="609480" y="490320"/>
            <a:ext cx="9359640" cy="860040"/>
          </a:xfrm>
          <a:prstGeom prst="rect">
            <a:avLst/>
          </a:prstGeom>
          <a:noFill/>
          <a:ln>
            <a:noFill/>
          </a:ln>
        </p:spPr>
        <p:txBody>
          <a:bodyPr anchor="ctr"/>
          <a:lstStyle/>
          <a:p>
            <a:pPr>
              <a:lnSpc>
                <a:spcPct val="100000"/>
              </a:lnSpc>
            </a:pPr>
            <a:r>
              <a:rPr lang="en-US" sz="5400" b="0" strike="noStrike" spc="-1">
                <a:latin typeface="+mj-lt"/>
              </a:rPr>
              <a:t>Why not AWS?</a:t>
            </a:r>
          </a:p>
        </p:txBody>
      </p:sp>
      <p:sp>
        <p:nvSpPr>
          <p:cNvPr id="129" name="TextShape 2"/>
          <p:cNvSpPr txBox="1"/>
          <p:nvPr/>
        </p:nvSpPr>
        <p:spPr>
          <a:xfrm>
            <a:off x="609480" y="1515600"/>
            <a:ext cx="10972440" cy="4852080"/>
          </a:xfrm>
          <a:prstGeom prst="rect">
            <a:avLst/>
          </a:prstGeom>
          <a:noFill/>
          <a:ln>
            <a:noFill/>
          </a:ln>
        </p:spPr>
        <p:txBody>
          <a:bodyPr/>
          <a:lstStyle/>
          <a:p>
            <a:pPr marL="343080" indent="-342720">
              <a:lnSpc>
                <a:spcPct val="100000"/>
              </a:lnSpc>
              <a:spcBef>
                <a:spcPts val="479"/>
              </a:spcBef>
              <a:buClr>
                <a:srgbClr val="000000"/>
              </a:buClr>
              <a:buFont typeface="Symbol" charset="2"/>
              <a:buChar char=""/>
            </a:pPr>
            <a:r>
              <a:rPr lang="en-US" sz="2400" b="0" strike="noStrike" spc="-1">
                <a:solidFill>
                  <a:srgbClr val="1E2D3B"/>
                </a:solidFill>
                <a:latin typeface="Gill Sans MT"/>
              </a:rPr>
              <a:t>Some architectural quirks due to being first to provide many services</a:t>
            </a:r>
          </a:p>
          <a:p>
            <a:pPr marL="343080" indent="-342720">
              <a:lnSpc>
                <a:spcPct val="100000"/>
              </a:lnSpc>
              <a:spcBef>
                <a:spcPts val="479"/>
              </a:spcBef>
              <a:buClr>
                <a:srgbClr val="000000"/>
              </a:buClr>
              <a:buFont typeface="Symbol" charset="2"/>
              <a:buChar char=""/>
            </a:pPr>
            <a:r>
              <a:rPr lang="en-US" sz="2400" b="0" strike="noStrike" spc="-1">
                <a:solidFill>
                  <a:srgbClr val="1E2D3B"/>
                </a:solidFill>
                <a:latin typeface="Gill Sans MT"/>
              </a:rPr>
              <a:t>More recent cloud providers (e.g. Google Cloud Platform) have been able to see what worked and what didn’t on AWS and design around that</a:t>
            </a:r>
          </a:p>
          <a:p>
            <a:pPr marL="343080" indent="-342720">
              <a:lnSpc>
                <a:spcPct val="100000"/>
              </a:lnSpc>
              <a:spcBef>
                <a:spcPts val="479"/>
              </a:spcBef>
              <a:buClr>
                <a:srgbClr val="000000"/>
              </a:buClr>
              <a:buFont typeface="Symbol" charset="2"/>
              <a:buChar char=""/>
            </a:pPr>
            <a:r>
              <a:rPr lang="en-US" sz="2400" b="0" strike="noStrike" spc="-1">
                <a:solidFill>
                  <a:srgbClr val="1E2D3B"/>
                </a:solidFill>
                <a:latin typeface="Gill Sans MT"/>
              </a:rPr>
              <a:t>Difficult for Amazon to change some of their core architectural decisions due to their size and existing customer base</a:t>
            </a:r>
          </a:p>
          <a:p>
            <a:pPr marL="343080" indent="-342720">
              <a:lnSpc>
                <a:spcPct val="100000"/>
              </a:lnSpc>
              <a:spcBef>
                <a:spcPts val="479"/>
              </a:spcBef>
              <a:buClr>
                <a:srgbClr val="000000"/>
              </a:buClr>
              <a:buFont typeface="Symbol" charset="2"/>
              <a:buChar char=""/>
            </a:pPr>
            <a:r>
              <a:rPr lang="en-US" sz="2400" b="0" strike="noStrike" spc="-1">
                <a:solidFill>
                  <a:srgbClr val="1E2D3B"/>
                </a:solidFill>
                <a:latin typeface="Gill Sans MT"/>
              </a:rPr>
              <a:t>Not all AWS services are brilliant</a:t>
            </a:r>
          </a:p>
          <a:p>
            <a:pPr marL="343080" indent="-342720">
              <a:lnSpc>
                <a:spcPct val="100000"/>
              </a:lnSpc>
              <a:spcBef>
                <a:spcPts val="479"/>
              </a:spcBef>
              <a:buClr>
                <a:srgbClr val="000000"/>
              </a:buClr>
              <a:buFont typeface="Symbol" charset="2"/>
              <a:buChar char=""/>
            </a:pPr>
            <a:r>
              <a:rPr lang="en-US" sz="2400" b="0" strike="noStrike" spc="-1">
                <a:solidFill>
                  <a:srgbClr val="1E2D3B"/>
                </a:solidFill>
                <a:latin typeface="Gill Sans MT"/>
              </a:rPr>
              <a:t>Some are clearly alpha/beta quality despite what Amazon says</a:t>
            </a:r>
          </a:p>
          <a:p>
            <a:pPr marL="343080" indent="-342720">
              <a:lnSpc>
                <a:spcPct val="100000"/>
              </a:lnSpc>
              <a:spcBef>
                <a:spcPts val="479"/>
              </a:spcBef>
              <a:buClr>
                <a:srgbClr val="000000"/>
              </a:buClr>
              <a:buFont typeface="Symbol" charset="2"/>
              <a:buChar char=""/>
            </a:pPr>
            <a:r>
              <a:rPr lang="en-US" sz="2400" b="0" strike="noStrike" spc="-1">
                <a:solidFill>
                  <a:srgbClr val="1E2D3B"/>
                </a:solidFill>
                <a:latin typeface="Gill Sans MT"/>
              </a:rPr>
              <a:t>While prices have come down markedly and Amazon continue to reduce prices, they often end up a little more expensive than their bigger competitors</a:t>
            </a:r>
          </a:p>
        </p:txBody>
      </p:sp>
    </p:spTree>
  </p:cSld>
  <p:clrMapOvr>
    <a:masterClrMapping/>
  </p:clrMapOvr>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8817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duotone>
              <a:schemeClr val="accent5">
                <a:shade val="45000"/>
                <a:satMod val="135000"/>
              </a:schemeClr>
              <a:prstClr val="white"/>
            </a:duotone>
          </a:blip>
          <a:srcRect/>
          <a:stretch>
            <a:fillRect t="-3000" b="-3000"/>
          </a:stretch>
        </a:blipFill>
        <a:effectLst/>
      </p:bgPr>
    </p:bg>
    <p:spTree>
      <p:nvGrpSpPr>
        <p:cNvPr id="1" name=""/>
        <p:cNvGrpSpPr/>
        <p:nvPr/>
      </p:nvGrpSpPr>
      <p:grpSpPr>
        <a:xfrm>
          <a:off x="0" y="0"/>
          <a:ext cx="0" cy="0"/>
          <a:chOff x="0" y="0"/>
          <a:chExt cx="0" cy="0"/>
        </a:xfrm>
      </p:grpSpPr>
      <p:sp>
        <p:nvSpPr>
          <p:cNvPr id="132" name="TextShape 1"/>
          <p:cNvSpPr txBox="1"/>
          <p:nvPr/>
        </p:nvSpPr>
        <p:spPr>
          <a:xfrm>
            <a:off x="416975" y="414524"/>
            <a:ext cx="9359640" cy="860040"/>
          </a:xfrm>
          <a:prstGeom prst="rect">
            <a:avLst/>
          </a:prstGeom>
          <a:noFill/>
          <a:ln>
            <a:noFill/>
          </a:ln>
        </p:spPr>
        <p:txBody>
          <a:bodyPr anchor="ctr"/>
          <a:lstStyle/>
          <a:p>
            <a:pPr>
              <a:lnSpc>
                <a:spcPct val="100000"/>
              </a:lnSpc>
            </a:pPr>
            <a:r>
              <a:rPr lang="en-US" sz="5400" b="0" strike="noStrike" spc="-1">
                <a:latin typeface="+mj-lt"/>
              </a:rPr>
              <a:t>AWS Services</a:t>
            </a:r>
          </a:p>
        </p:txBody>
      </p:sp>
      <p:sp>
        <p:nvSpPr>
          <p:cNvPr id="133" name="TextShape 2"/>
          <p:cNvSpPr txBox="1"/>
          <p:nvPr/>
        </p:nvSpPr>
        <p:spPr>
          <a:xfrm>
            <a:off x="416975" y="1547684"/>
            <a:ext cx="5679025" cy="4852080"/>
          </a:xfrm>
          <a:prstGeom prst="rect">
            <a:avLst/>
          </a:prstGeom>
          <a:noFill/>
          <a:ln>
            <a:noFill/>
          </a:ln>
        </p:spPr>
        <p:txBody>
          <a:bodyPr anchor="t"/>
          <a:lstStyle/>
          <a:p>
            <a:pPr marL="360">
              <a:lnSpc>
                <a:spcPct val="100000"/>
              </a:lnSpc>
              <a:spcBef>
                <a:spcPts val="479"/>
              </a:spcBef>
              <a:buClr>
                <a:srgbClr val="000000"/>
              </a:buClr>
            </a:pPr>
            <a:r>
              <a:rPr lang="en-US" sz="2400" b="0" strike="noStrike" spc="-1">
                <a:solidFill>
                  <a:srgbClr val="1E2D3B"/>
                </a:solidFill>
                <a:latin typeface="Gill Sans MT"/>
              </a:rPr>
              <a:t>Lots!</a:t>
            </a:r>
          </a:p>
          <a:p>
            <a:pPr marL="342900" indent="-342265">
              <a:lnSpc>
                <a:spcPct val="100000"/>
              </a:lnSpc>
              <a:spcBef>
                <a:spcPts val="479"/>
              </a:spcBef>
              <a:buClr>
                <a:srgbClr val="000000"/>
              </a:buClr>
              <a:buFont typeface="Symbol" charset="2"/>
              <a:buChar char=""/>
            </a:pPr>
            <a:r>
              <a:rPr lang="en-US" sz="2400" b="0" strike="noStrike" spc="-1">
                <a:solidFill>
                  <a:srgbClr val="1E2D3B"/>
                </a:solidFill>
                <a:latin typeface="Gill Sans MT"/>
              </a:rPr>
              <a:t>EC2 (Elastic Compute Cloud)</a:t>
            </a:r>
          </a:p>
          <a:p>
            <a:pPr marL="342900" indent="-342265">
              <a:lnSpc>
                <a:spcPct val="100000"/>
              </a:lnSpc>
              <a:spcBef>
                <a:spcPts val="479"/>
              </a:spcBef>
              <a:buClr>
                <a:srgbClr val="000000"/>
              </a:buClr>
              <a:buFont typeface="Symbol" charset="2"/>
              <a:buChar char=""/>
            </a:pPr>
            <a:r>
              <a:rPr lang="en-US" sz="2400" b="0" strike="noStrike" spc="-1">
                <a:solidFill>
                  <a:srgbClr val="1E2D3B"/>
                </a:solidFill>
                <a:latin typeface="Gill Sans MT"/>
              </a:rPr>
              <a:t>S3 (Simple Storage Service</a:t>
            </a:r>
            <a:r>
              <a:rPr lang="en-US" sz="2400" spc="-1">
                <a:solidFill>
                  <a:srgbClr val="1E2D3B"/>
                </a:solidFill>
                <a:latin typeface="Gill Sans MT"/>
              </a:rPr>
              <a:t>)</a:t>
            </a:r>
            <a:endParaRPr lang="en-US" sz="2400" b="0" strike="noStrike" spc="-1">
              <a:solidFill>
                <a:srgbClr val="1E2D3B"/>
              </a:solidFill>
              <a:latin typeface="Gill Sans MT"/>
            </a:endParaRPr>
          </a:p>
          <a:p>
            <a:pPr marL="343080" indent="-342720">
              <a:lnSpc>
                <a:spcPct val="100000"/>
              </a:lnSpc>
              <a:spcBef>
                <a:spcPts val="479"/>
              </a:spcBef>
              <a:buClr>
                <a:srgbClr val="000000"/>
              </a:buClr>
              <a:buFont typeface="Symbol" charset="2"/>
              <a:buChar char=""/>
            </a:pPr>
            <a:r>
              <a:rPr lang="en-US" sz="2400" b="0" strike="noStrike" spc="-1">
                <a:solidFill>
                  <a:srgbClr val="1E2D3B"/>
                </a:solidFill>
                <a:latin typeface="Gill Sans MT"/>
              </a:rPr>
              <a:t>EBS (Elastic Block Storage) </a:t>
            </a:r>
          </a:p>
          <a:p>
            <a:pPr marL="342900" indent="-342265">
              <a:lnSpc>
                <a:spcPct val="100000"/>
              </a:lnSpc>
              <a:spcBef>
                <a:spcPts val="479"/>
              </a:spcBef>
              <a:buClr>
                <a:srgbClr val="000000"/>
              </a:buClr>
              <a:buFont typeface="Symbol" charset="2"/>
              <a:buChar char=""/>
            </a:pPr>
            <a:r>
              <a:rPr lang="en-US" sz="2400" b="0" strike="noStrike" spc="-1">
                <a:solidFill>
                  <a:srgbClr val="1E2D3B"/>
                </a:solidFill>
                <a:latin typeface="Gill Sans MT"/>
              </a:rPr>
              <a:t>IAM (Identity and Access Management)</a:t>
            </a:r>
          </a:p>
          <a:p>
            <a:pPr marL="342900" indent="-342265">
              <a:spcBef>
                <a:spcPts val="479"/>
              </a:spcBef>
              <a:buClr>
                <a:srgbClr val="000000"/>
              </a:buClr>
              <a:buFont typeface="Symbol" charset="2"/>
              <a:buChar char=""/>
            </a:pPr>
            <a:r>
              <a:rPr lang="en-US" sz="2400" b="0" strike="noStrike" spc="-1">
                <a:solidFill>
                  <a:srgbClr val="1E2D3B"/>
                </a:solidFill>
                <a:latin typeface="Gill Sans MT"/>
              </a:rPr>
              <a:t>DynamoDB </a:t>
            </a:r>
            <a:r>
              <a:rPr lang="en-US" sz="2400" spc="-1">
                <a:solidFill>
                  <a:srgbClr val="1E2D3B"/>
                </a:solidFill>
                <a:latin typeface="Gill Sans MT"/>
              </a:rPr>
              <a:t>(</a:t>
            </a:r>
            <a:r>
              <a:rPr lang="en-US" sz="2400" spc="-1" err="1">
                <a:solidFill>
                  <a:srgbClr val="1E2D3B"/>
                </a:solidFill>
                <a:latin typeface="Gill Sans MT"/>
              </a:rPr>
              <a:t>NoSql</a:t>
            </a:r>
            <a:r>
              <a:rPr lang="en-US" sz="2400" spc="-1">
                <a:solidFill>
                  <a:srgbClr val="1E2D3B"/>
                </a:solidFill>
                <a:latin typeface="Gill Sans MT"/>
              </a:rPr>
              <a:t> database)</a:t>
            </a:r>
            <a:endParaRPr lang="en-US" sz="2400" b="0" strike="noStrike" spc="-1">
              <a:solidFill>
                <a:srgbClr val="1E2D3B"/>
              </a:solidFill>
              <a:latin typeface="Gill Sans MT"/>
            </a:endParaRPr>
          </a:p>
          <a:p>
            <a:pPr marL="342900" indent="-342265">
              <a:spcBef>
                <a:spcPts val="479"/>
              </a:spcBef>
              <a:buClr>
                <a:srgbClr val="000000"/>
              </a:buClr>
              <a:buFont typeface="Symbol" charset="2"/>
              <a:buChar char=""/>
            </a:pPr>
            <a:r>
              <a:rPr lang="en-US" sz="2400" b="0" strike="noStrike" spc="-1">
                <a:solidFill>
                  <a:srgbClr val="1E2D3B"/>
                </a:solidFill>
                <a:latin typeface="Gill Sans MT"/>
              </a:rPr>
              <a:t>Route53 </a:t>
            </a:r>
            <a:r>
              <a:rPr lang="en-US" sz="2400" spc="-1">
                <a:solidFill>
                  <a:srgbClr val="1E2D3B"/>
                </a:solidFill>
                <a:latin typeface="Gill Sans MT"/>
              </a:rPr>
              <a:t>(DNS management)</a:t>
            </a:r>
            <a:endParaRPr lang="en-US" sz="2400" b="0" strike="noStrike" spc="-1">
              <a:solidFill>
                <a:srgbClr val="1E2D3B"/>
              </a:solidFill>
              <a:latin typeface="Gill Sans MT"/>
            </a:endParaRPr>
          </a:p>
          <a:p>
            <a:pPr marL="343080" indent="-342720">
              <a:lnSpc>
                <a:spcPct val="100000"/>
              </a:lnSpc>
              <a:spcBef>
                <a:spcPts val="479"/>
              </a:spcBef>
              <a:buClr>
                <a:srgbClr val="000000"/>
              </a:buClr>
              <a:buFont typeface="Symbol" charset="2"/>
              <a:buChar char=""/>
            </a:pPr>
            <a:r>
              <a:rPr lang="en-US" sz="2400" b="0" strike="noStrike" spc="-1">
                <a:solidFill>
                  <a:srgbClr val="1E2D3B"/>
                </a:solidFill>
                <a:latin typeface="Gill Sans MT"/>
              </a:rPr>
              <a:t>ELB (Elastic Load Balancing) </a:t>
            </a:r>
          </a:p>
          <a:p>
            <a:pPr marL="360">
              <a:lnSpc>
                <a:spcPct val="100000"/>
              </a:lnSpc>
              <a:spcBef>
                <a:spcPts val="479"/>
              </a:spcBef>
              <a:buClr>
                <a:srgbClr val="000000"/>
              </a:buClr>
            </a:pPr>
            <a:endParaRPr lang="en-US" sz="2400" b="0" strike="noStrike" spc="-1">
              <a:solidFill>
                <a:srgbClr val="1E2D3B"/>
              </a:solidFill>
              <a:latin typeface="Gill Sans MT"/>
            </a:endParaRPr>
          </a:p>
        </p:txBody>
      </p:sp>
      <p:sp>
        <p:nvSpPr>
          <p:cNvPr id="2" name="TextBox 1">
            <a:extLst>
              <a:ext uri="{FF2B5EF4-FFF2-40B4-BE49-F238E27FC236}">
                <a16:creationId xmlns:a16="http://schemas.microsoft.com/office/drawing/2014/main" id="{0D270F93-E633-49E1-B1BE-EC2B776F00E3}"/>
              </a:ext>
            </a:extLst>
          </p:cNvPr>
          <p:cNvSpPr txBox="1"/>
          <p:nvPr/>
        </p:nvSpPr>
        <p:spPr>
          <a:xfrm>
            <a:off x="6785811" y="1935903"/>
            <a:ext cx="3705726" cy="1200329"/>
          </a:xfrm>
          <a:prstGeom prst="rect">
            <a:avLst/>
          </a:prstGeom>
          <a:noFill/>
        </p:spPr>
        <p:txBody>
          <a:bodyPr wrap="square" rtlCol="0">
            <a:spAutoFit/>
          </a:bodyPr>
          <a:lstStyle/>
          <a:p>
            <a:r>
              <a:rPr lang="en-GB" sz="2400">
                <a:latin typeface="Gill Sans MT" panose="020B0502020104020203" pitchFamily="34" charset="0"/>
              </a:rPr>
              <a:t>Amazon get zero marks for good naming choices for their services:</a:t>
            </a:r>
            <a:endParaRPr lang="en-GB"/>
          </a:p>
        </p:txBody>
      </p:sp>
      <p:sp>
        <p:nvSpPr>
          <p:cNvPr id="4" name="TextBox 3">
            <a:extLst>
              <a:ext uri="{FF2B5EF4-FFF2-40B4-BE49-F238E27FC236}">
                <a16:creationId xmlns:a16="http://schemas.microsoft.com/office/drawing/2014/main" id="{628DDE9D-C0E4-40E0-B15F-01957E8F7EC0}"/>
              </a:ext>
            </a:extLst>
          </p:cNvPr>
          <p:cNvSpPr txBox="1"/>
          <p:nvPr/>
        </p:nvSpPr>
        <p:spPr>
          <a:xfrm>
            <a:off x="6785810" y="3429000"/>
            <a:ext cx="3031957" cy="2154436"/>
          </a:xfrm>
          <a:prstGeom prst="rect">
            <a:avLst/>
          </a:prstGeom>
          <a:noFill/>
        </p:spPr>
        <p:txBody>
          <a:bodyPr wrap="square" rtlCol="0">
            <a:spAutoFit/>
          </a:bodyPr>
          <a:lstStyle/>
          <a:p>
            <a:r>
              <a:rPr lang="en-GB" sz="2000">
                <a:latin typeface="Gill Sans MT" panose="020B0502020104020203" pitchFamily="34" charset="0"/>
              </a:rPr>
              <a:t>Happily someone at Expedited Security  put together this sarcastic demystifier: </a:t>
            </a:r>
          </a:p>
          <a:p>
            <a:r>
              <a:rPr lang="en-US" spc="-1">
                <a:solidFill>
                  <a:srgbClr val="1E2D3B"/>
                </a:solidFill>
                <a:latin typeface="Gill Sans MT"/>
                <a:hlinkClick r:id="rId4"/>
              </a:rPr>
              <a:t>https://www.expeditedssl.com/aws-in-plain-english</a:t>
            </a:r>
            <a:endParaRPr lang="en-US" spc="-1">
              <a:solidFill>
                <a:srgbClr val="1E2D3B"/>
              </a:solidFill>
              <a:latin typeface="Gill Sans MT"/>
            </a:endParaRPr>
          </a:p>
          <a:p>
            <a:endParaRPr lang="en-GB"/>
          </a:p>
        </p:txBody>
      </p:sp>
    </p:spTree>
  </p:cSld>
  <p:clrMapOvr>
    <a:masterClrMapping/>
  </p:clrMapOvr>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build="p"/>
      <p:bldP spid="2" grpId="0"/>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8000"/>
            <a:lum/>
          </a:blip>
          <a:srcRect/>
          <a:stretch>
            <a:fillRect/>
          </a:stretch>
        </a:blipFill>
        <a:effectLst/>
      </p:bgPr>
    </p:bg>
    <p:spTree>
      <p:nvGrpSpPr>
        <p:cNvPr id="1" name=""/>
        <p:cNvGrpSpPr/>
        <p:nvPr/>
      </p:nvGrpSpPr>
      <p:grpSpPr>
        <a:xfrm>
          <a:off x="0" y="0"/>
          <a:ext cx="0" cy="0"/>
          <a:chOff x="0" y="0"/>
          <a:chExt cx="0" cy="0"/>
        </a:xfrm>
      </p:grpSpPr>
      <p:sp>
        <p:nvSpPr>
          <p:cNvPr id="124" name="TextShape 1"/>
          <p:cNvSpPr txBox="1"/>
          <p:nvPr/>
        </p:nvSpPr>
        <p:spPr>
          <a:xfrm>
            <a:off x="481516" y="483335"/>
            <a:ext cx="9359640" cy="860040"/>
          </a:xfrm>
          <a:prstGeom prst="rect">
            <a:avLst/>
          </a:prstGeom>
          <a:noFill/>
          <a:ln>
            <a:noFill/>
          </a:ln>
        </p:spPr>
        <p:txBody>
          <a:bodyPr anchor="ctr"/>
          <a:lstStyle/>
          <a:p>
            <a:r>
              <a:rPr lang="en-US" sz="5400" spc="-1" dirty="0">
                <a:latin typeface="+mj-lt"/>
                <a:cs typeface="Calibri Light"/>
              </a:rPr>
              <a:t>A Modern Website</a:t>
            </a:r>
            <a:endParaRPr lang="en-US" sz="5400" b="0" strike="noStrike" spc="-1" dirty="0">
              <a:latin typeface="+mj-lt"/>
              <a:cs typeface="Calibri Light"/>
            </a:endParaRPr>
          </a:p>
        </p:txBody>
      </p:sp>
      <p:sp>
        <p:nvSpPr>
          <p:cNvPr id="125" name="TextShape 2"/>
          <p:cNvSpPr txBox="1"/>
          <p:nvPr/>
        </p:nvSpPr>
        <p:spPr>
          <a:xfrm>
            <a:off x="609780" y="2005920"/>
            <a:ext cx="10972440" cy="4852080"/>
          </a:xfrm>
          <a:prstGeom prst="rect">
            <a:avLst/>
          </a:prstGeom>
          <a:noFill/>
          <a:ln>
            <a:noFill/>
          </a:ln>
        </p:spPr>
        <p:txBody>
          <a:bodyPr anchor="t"/>
          <a:lstStyle/>
          <a:p>
            <a:pPr>
              <a:spcBef>
                <a:spcPts val="479"/>
              </a:spcBef>
              <a:buClr>
                <a:srgbClr val="000000"/>
              </a:buClr>
            </a:pPr>
            <a:r>
              <a:rPr lang="en-US" sz="2400" spc="-1" dirty="0">
                <a:solidFill>
                  <a:srgbClr val="1E2D3B"/>
                </a:solidFill>
                <a:latin typeface="Gill Sans MT"/>
              </a:rPr>
              <a:t>Let's design a modern web site, AWS 'Cloud Native':</a:t>
            </a:r>
            <a:endParaRPr lang="en-US" dirty="0"/>
          </a:p>
          <a:p>
            <a:pPr>
              <a:spcBef>
                <a:spcPts val="479"/>
              </a:spcBef>
              <a:buClr>
                <a:srgbClr val="000000"/>
              </a:buClr>
            </a:pPr>
            <a:endParaRPr lang="en-US" sz="2400" b="0" strike="noStrike" spc="-1" dirty="0">
              <a:solidFill>
                <a:srgbClr val="1E2D3B"/>
              </a:solidFill>
              <a:latin typeface="Gill Sans MT"/>
            </a:endParaRPr>
          </a:p>
          <a:p>
            <a:pPr marL="342900" indent="-342900">
              <a:spcBef>
                <a:spcPts val="479"/>
              </a:spcBef>
              <a:buClr>
                <a:srgbClr val="000000"/>
              </a:buClr>
              <a:buFont typeface="Arial"/>
              <a:buChar char="•"/>
            </a:pPr>
            <a:r>
              <a:rPr lang="en-US" sz="2400" spc="-1" dirty="0">
                <a:solidFill>
                  <a:srgbClr val="1E2D3B"/>
                </a:solidFill>
                <a:latin typeface="Gill Sans MT"/>
              </a:rPr>
              <a:t>No single 'application server' - no Heroku here</a:t>
            </a:r>
            <a:endParaRPr lang="en-US" sz="2400" b="0" strike="noStrike" spc="-1" dirty="0">
              <a:solidFill>
                <a:srgbClr val="1E2D3B"/>
              </a:solidFill>
              <a:latin typeface="Gill Sans MT"/>
            </a:endParaRPr>
          </a:p>
          <a:p>
            <a:pPr marL="342900" indent="-342900">
              <a:spcBef>
                <a:spcPts val="479"/>
              </a:spcBef>
              <a:buClr>
                <a:srgbClr val="000000"/>
              </a:buClr>
              <a:buFont typeface="Arial"/>
              <a:buChar char="•"/>
            </a:pPr>
            <a:r>
              <a:rPr lang="en-US" sz="2400" spc="-1" dirty="0">
                <a:solidFill>
                  <a:srgbClr val="1E2D3B"/>
                </a:solidFill>
                <a:latin typeface="Gill Sans MT"/>
              </a:rPr>
              <a:t>Modern architecture – React/JSX front end, Kotlin backend</a:t>
            </a:r>
          </a:p>
          <a:p>
            <a:pPr marL="342900" indent="-342900">
              <a:spcBef>
                <a:spcPts val="479"/>
              </a:spcBef>
              <a:buClr>
                <a:srgbClr val="000000"/>
              </a:buClr>
              <a:buFont typeface="Arial"/>
              <a:buChar char="•"/>
            </a:pPr>
            <a:r>
              <a:rPr lang="en-US" sz="2400" spc="-1" dirty="0">
                <a:solidFill>
                  <a:srgbClr val="1E2D3B"/>
                </a:solidFill>
                <a:latin typeface="Gill Sans MT"/>
              </a:rPr>
              <a:t>We need a place to host the Kotlin server code</a:t>
            </a:r>
          </a:p>
          <a:p>
            <a:pPr marL="342900" indent="-342900">
              <a:spcBef>
                <a:spcPts val="479"/>
              </a:spcBef>
              <a:buClr>
                <a:srgbClr val="000000"/>
              </a:buClr>
              <a:buFont typeface="Arial"/>
              <a:buChar char="•"/>
            </a:pPr>
            <a:r>
              <a:rPr lang="en-US" sz="2400" spc="-1" dirty="0">
                <a:solidFill>
                  <a:srgbClr val="1E2D3B"/>
                </a:solidFill>
                <a:latin typeface="Gill Sans MT"/>
              </a:rPr>
              <a:t>We need a place to host the JavaScript code</a:t>
            </a:r>
          </a:p>
          <a:p>
            <a:pPr marL="342900" indent="-342900">
              <a:spcBef>
                <a:spcPts val="479"/>
              </a:spcBef>
              <a:buClr>
                <a:srgbClr val="000000"/>
              </a:buClr>
              <a:buFont typeface="Arial"/>
              <a:buChar char="•"/>
            </a:pPr>
            <a:r>
              <a:rPr lang="en-US" sz="2400" spc="-1" dirty="0">
                <a:solidFill>
                  <a:srgbClr val="1E2D3B"/>
                </a:solidFill>
                <a:latin typeface="Gill Sans MT"/>
              </a:rPr>
              <a:t>Public access to these severs for web browsers</a:t>
            </a:r>
          </a:p>
          <a:p>
            <a:pPr marL="343080" indent="-342720">
              <a:spcBef>
                <a:spcPts val="479"/>
              </a:spcBef>
              <a:buClr>
                <a:srgbClr val="000000"/>
              </a:buClr>
              <a:buFont typeface="Symbol" charset="2"/>
              <a:buChar char=""/>
            </a:pPr>
            <a:endParaRPr lang="en-US" sz="2400" spc="-1">
              <a:solidFill>
                <a:srgbClr val="1E2D3B"/>
              </a:solidFill>
              <a:latin typeface="Gill Sans MT"/>
            </a:endParaRPr>
          </a:p>
        </p:txBody>
      </p:sp>
      <p:pic>
        <p:nvPicPr>
          <p:cNvPr id="6" name="Picture 5">
            <a:extLst>
              <a:ext uri="{FF2B5EF4-FFF2-40B4-BE49-F238E27FC236}">
                <a16:creationId xmlns:a16="http://schemas.microsoft.com/office/drawing/2014/main" id="{E89E0468-D1A2-4E1D-A664-4BDED8530C63}"/>
              </a:ext>
            </a:extLst>
          </p:cNvPr>
          <p:cNvPicPr>
            <a:picLocks noChangeAspect="1"/>
          </p:cNvPicPr>
          <p:nvPr/>
        </p:nvPicPr>
        <p:blipFill>
          <a:blip r:embed="rId4"/>
          <a:stretch>
            <a:fillRect/>
          </a:stretch>
        </p:blipFill>
        <p:spPr>
          <a:xfrm>
            <a:off x="9713727" y="5972392"/>
            <a:ext cx="2305050" cy="790575"/>
          </a:xfrm>
          <a:prstGeom prst="rect">
            <a:avLst/>
          </a:prstGeom>
          <a:ln>
            <a:noFill/>
          </a:ln>
        </p:spPr>
      </p:pic>
    </p:spTree>
    <p:extLst>
      <p:ext uri="{BB962C8B-B14F-4D97-AF65-F5344CB8AC3E}">
        <p14:creationId xmlns:p14="http://schemas.microsoft.com/office/powerpoint/2010/main" val="3518492861"/>
      </p:ext>
    </p:extLst>
  </p:cSld>
  <p:clrMapOvr>
    <a:masterClrMapping/>
  </p:clrMapOvr>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208800" y="172800"/>
            <a:ext cx="9359640" cy="860040"/>
          </a:xfrm>
          <a:prstGeom prst="rect">
            <a:avLst/>
          </a:prstGeom>
          <a:noFill/>
          <a:ln>
            <a:noFill/>
          </a:ln>
        </p:spPr>
        <p:txBody>
          <a:bodyPr anchor="ctr"/>
          <a:lstStyle/>
          <a:p>
            <a:pPr>
              <a:lnSpc>
                <a:spcPct val="100000"/>
              </a:lnSpc>
            </a:pPr>
            <a:r>
              <a:rPr lang="en-US" sz="3200" b="0" strike="noStrike" spc="-1" dirty="0">
                <a:latin typeface="Gill Sans MT"/>
              </a:rPr>
              <a:t>Cloud Architecture</a:t>
            </a:r>
          </a:p>
        </p:txBody>
      </p:sp>
      <p:sp>
        <p:nvSpPr>
          <p:cNvPr id="137" name="TextShape 2"/>
          <p:cNvSpPr txBox="1"/>
          <p:nvPr/>
        </p:nvSpPr>
        <p:spPr>
          <a:xfrm>
            <a:off x="609480" y="1515600"/>
            <a:ext cx="10972440" cy="4852080"/>
          </a:xfrm>
          <a:prstGeom prst="rect">
            <a:avLst/>
          </a:prstGeom>
          <a:noFill/>
          <a:ln>
            <a:noFill/>
          </a:ln>
        </p:spPr>
        <p:txBody>
          <a:bodyPr anchor="t"/>
          <a:lstStyle/>
          <a:p>
            <a:pPr marL="635">
              <a:spcBef>
                <a:spcPts val="479"/>
              </a:spcBef>
              <a:buClr>
                <a:srgbClr val="000000"/>
              </a:buClr>
            </a:pPr>
            <a:endParaRPr lang="en-US" sz="2400" b="0" strike="noStrike" dirty="0">
              <a:solidFill>
                <a:srgbClr val="1E2D3B"/>
              </a:solidFill>
              <a:latin typeface="Gill Sans MT"/>
            </a:endParaRPr>
          </a:p>
        </p:txBody>
      </p:sp>
      <p:pic>
        <p:nvPicPr>
          <p:cNvPr id="3" name="Picture 3">
            <a:extLst>
              <a:ext uri="{FF2B5EF4-FFF2-40B4-BE49-F238E27FC236}">
                <a16:creationId xmlns:a16="http://schemas.microsoft.com/office/drawing/2014/main" id="{A9E789A6-E1BA-4D49-A409-CDFB2560EF3D}"/>
              </a:ext>
            </a:extLst>
          </p:cNvPr>
          <p:cNvPicPr>
            <a:picLocks noChangeAspect="1"/>
          </p:cNvPicPr>
          <p:nvPr/>
        </p:nvPicPr>
        <p:blipFill>
          <a:blip r:embed="rId3"/>
          <a:stretch>
            <a:fillRect/>
          </a:stretch>
        </p:blipFill>
        <p:spPr>
          <a:xfrm>
            <a:off x="1923246" y="823067"/>
            <a:ext cx="10266608" cy="6038257"/>
          </a:xfrm>
          <a:prstGeom prst="rect">
            <a:avLst/>
          </a:prstGeom>
        </p:spPr>
      </p:pic>
      <p:sp>
        <p:nvSpPr>
          <p:cNvPr id="5" name="TextBox 4">
            <a:extLst>
              <a:ext uri="{FF2B5EF4-FFF2-40B4-BE49-F238E27FC236}">
                <a16:creationId xmlns:a16="http://schemas.microsoft.com/office/drawing/2014/main" id="{8A286930-F998-4EE9-99DF-9497A37FAC8B}"/>
              </a:ext>
            </a:extLst>
          </p:cNvPr>
          <p:cNvSpPr txBox="1"/>
          <p:nvPr/>
        </p:nvSpPr>
        <p:spPr>
          <a:xfrm>
            <a:off x="463639" y="121490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 Cannot use SSL</a:t>
            </a:r>
          </a:p>
        </p:txBody>
      </p:sp>
      <p:sp>
        <p:nvSpPr>
          <p:cNvPr id="10" name="TextBox 9">
            <a:extLst>
              <a:ext uri="{FF2B5EF4-FFF2-40B4-BE49-F238E27FC236}">
                <a16:creationId xmlns:a16="http://schemas.microsoft.com/office/drawing/2014/main" id="{0F1F706C-E16B-4282-B29A-5575C349353A}"/>
              </a:ext>
            </a:extLst>
          </p:cNvPr>
          <p:cNvSpPr txBox="1"/>
          <p:nvPr/>
        </p:nvSpPr>
        <p:spPr>
          <a:xfrm>
            <a:off x="463639" y="1590540"/>
            <a:ext cx="576973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 </a:t>
            </a:r>
            <a:r>
              <a:rPr lang="en-US" dirty="0" err="1">
                <a:cs typeface="Calibri"/>
              </a:rPr>
              <a:t>dns</a:t>
            </a:r>
            <a:r>
              <a:rPr lang="en-US" dirty="0">
                <a:cs typeface="Calibri"/>
              </a:rPr>
              <a:t> name fixed </a:t>
            </a:r>
            <a:endParaRPr lang="en-US" dirty="0">
              <a:ea typeface="+mn-lt"/>
              <a:cs typeface="+mn-lt"/>
            </a:endParaRPr>
          </a:p>
          <a:p>
            <a:r>
              <a:rPr lang="en-US" sz="1200" dirty="0">
                <a:ea typeface="+mn-lt"/>
                <a:cs typeface="+mn-lt"/>
              </a:rPr>
              <a:t>http://websitetestdevapps2019.s3-website.eu-west-2.amazonaws.com</a:t>
            </a:r>
            <a:endParaRPr lang="en-US" sz="1200" dirty="0">
              <a:cs typeface="Calibri"/>
            </a:endParaRPr>
          </a:p>
        </p:txBody>
      </p:sp>
      <p:sp>
        <p:nvSpPr>
          <p:cNvPr id="8" name="TextBox 7">
            <a:extLst>
              <a:ext uri="{FF2B5EF4-FFF2-40B4-BE49-F238E27FC236}">
                <a16:creationId xmlns:a16="http://schemas.microsoft.com/office/drawing/2014/main" id="{B8589A21-4483-4AE3-850D-AF395A8576EB}"/>
              </a:ext>
            </a:extLst>
          </p:cNvPr>
          <p:cNvSpPr txBox="1"/>
          <p:nvPr/>
        </p:nvSpPr>
        <p:spPr>
          <a:xfrm>
            <a:off x="8928761" y="993958"/>
            <a:ext cx="305443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£0.43 per month</a:t>
            </a:r>
            <a:endParaRPr lang="en-US" sz="3200">
              <a:cs typeface="Calibri"/>
            </a:endParaRPr>
          </a:p>
        </p:txBody>
      </p:sp>
    </p:spTree>
    <p:extLst>
      <p:ext uri="{BB962C8B-B14F-4D97-AF65-F5344CB8AC3E}">
        <p14:creationId xmlns:p14="http://schemas.microsoft.com/office/powerpoint/2010/main" val="269957541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208800" y="172800"/>
            <a:ext cx="9359640" cy="860040"/>
          </a:xfrm>
          <a:prstGeom prst="rect">
            <a:avLst/>
          </a:prstGeom>
          <a:noFill/>
          <a:ln>
            <a:noFill/>
          </a:ln>
        </p:spPr>
        <p:txBody>
          <a:bodyPr anchor="ctr"/>
          <a:lstStyle/>
          <a:p>
            <a:pPr>
              <a:lnSpc>
                <a:spcPct val="100000"/>
              </a:lnSpc>
            </a:pPr>
            <a:r>
              <a:rPr lang="en-US" sz="3200" b="0" strike="noStrike" spc="-1">
                <a:latin typeface="Gill Sans MT"/>
              </a:rPr>
              <a:t>Cloud Architecture</a:t>
            </a:r>
          </a:p>
        </p:txBody>
      </p:sp>
      <p:sp>
        <p:nvSpPr>
          <p:cNvPr id="137" name="TextShape 2"/>
          <p:cNvSpPr txBox="1"/>
          <p:nvPr/>
        </p:nvSpPr>
        <p:spPr>
          <a:xfrm>
            <a:off x="609480" y="1515600"/>
            <a:ext cx="10972440" cy="4852080"/>
          </a:xfrm>
          <a:prstGeom prst="rect">
            <a:avLst/>
          </a:prstGeom>
          <a:noFill/>
          <a:ln>
            <a:noFill/>
          </a:ln>
        </p:spPr>
        <p:txBody>
          <a:bodyPr anchor="t"/>
          <a:lstStyle/>
          <a:p>
            <a:pPr marL="635">
              <a:spcBef>
                <a:spcPts val="479"/>
              </a:spcBef>
              <a:buClr>
                <a:srgbClr val="000000"/>
              </a:buClr>
            </a:pPr>
            <a:endParaRPr lang="en-US" sz="2400" b="0" strike="noStrike">
              <a:solidFill>
                <a:srgbClr val="1E2D3B"/>
              </a:solidFill>
              <a:latin typeface="Gill Sans MT"/>
            </a:endParaRPr>
          </a:p>
        </p:txBody>
      </p:sp>
      <p:pic>
        <p:nvPicPr>
          <p:cNvPr id="3" name="Picture 3" descr="A close up of a map&#10;&#10;Description generated with high confidence">
            <a:extLst>
              <a:ext uri="{FF2B5EF4-FFF2-40B4-BE49-F238E27FC236}">
                <a16:creationId xmlns:a16="http://schemas.microsoft.com/office/drawing/2014/main" id="{A9E789A6-E1BA-4D49-A409-CDFB2560EF3D}"/>
              </a:ext>
            </a:extLst>
          </p:cNvPr>
          <p:cNvPicPr>
            <a:picLocks noChangeAspect="1"/>
          </p:cNvPicPr>
          <p:nvPr/>
        </p:nvPicPr>
        <p:blipFill>
          <a:blip r:embed="rId3"/>
          <a:stretch>
            <a:fillRect/>
          </a:stretch>
        </p:blipFill>
        <p:spPr>
          <a:xfrm>
            <a:off x="1966919" y="823067"/>
            <a:ext cx="10179262" cy="6038257"/>
          </a:xfrm>
          <a:prstGeom prst="rect">
            <a:avLst/>
          </a:prstGeom>
        </p:spPr>
      </p:pic>
      <p:sp>
        <p:nvSpPr>
          <p:cNvPr id="5" name="TextBox 4">
            <a:extLst>
              <a:ext uri="{FF2B5EF4-FFF2-40B4-BE49-F238E27FC236}">
                <a16:creationId xmlns:a16="http://schemas.microsoft.com/office/drawing/2014/main" id="{8A286930-F998-4EE9-99DF-9497A37FAC8B}"/>
              </a:ext>
            </a:extLst>
          </p:cNvPr>
          <p:cNvSpPr txBox="1"/>
          <p:nvPr/>
        </p:nvSpPr>
        <p:spPr>
          <a:xfrm>
            <a:off x="463639" y="121490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 Cannot use SSL</a:t>
            </a:r>
          </a:p>
        </p:txBody>
      </p:sp>
      <p:sp>
        <p:nvSpPr>
          <p:cNvPr id="10" name="TextBox 9">
            <a:extLst>
              <a:ext uri="{FF2B5EF4-FFF2-40B4-BE49-F238E27FC236}">
                <a16:creationId xmlns:a16="http://schemas.microsoft.com/office/drawing/2014/main" id="{0F1F706C-E16B-4282-B29A-5575C349353A}"/>
              </a:ext>
            </a:extLst>
          </p:cNvPr>
          <p:cNvSpPr txBox="1"/>
          <p:nvPr/>
        </p:nvSpPr>
        <p:spPr>
          <a:xfrm>
            <a:off x="463639" y="1590540"/>
            <a:ext cx="576973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 dns name fixed </a:t>
            </a:r>
            <a:endParaRPr lang="en-US">
              <a:ea typeface="+mn-lt"/>
              <a:cs typeface="+mn-lt"/>
            </a:endParaRPr>
          </a:p>
          <a:p>
            <a:r>
              <a:rPr lang="en-US" sz="1200">
                <a:ea typeface="+mn-lt"/>
                <a:cs typeface="+mn-lt"/>
              </a:rPr>
              <a:t>http://websitetestdevapps2019.s3-website.eu-west-2.amazonaws.com</a:t>
            </a:r>
            <a:endParaRPr lang="en-US" sz="1200">
              <a:cs typeface="Calibri"/>
            </a:endParaRPr>
          </a:p>
        </p:txBody>
      </p:sp>
      <p:sp>
        <p:nvSpPr>
          <p:cNvPr id="8" name="TextBox 7">
            <a:extLst>
              <a:ext uri="{FF2B5EF4-FFF2-40B4-BE49-F238E27FC236}">
                <a16:creationId xmlns:a16="http://schemas.microsoft.com/office/drawing/2014/main" id="{B8589A21-4483-4AE3-850D-AF395A8576EB}"/>
              </a:ext>
            </a:extLst>
          </p:cNvPr>
          <p:cNvSpPr txBox="1"/>
          <p:nvPr/>
        </p:nvSpPr>
        <p:spPr>
          <a:xfrm>
            <a:off x="8809611" y="993296"/>
            <a:ext cx="305443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£1.02 per month</a:t>
            </a:r>
            <a:endParaRPr lang="en-US" sz="3200">
              <a:cs typeface="Calibri"/>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208800" y="172800"/>
            <a:ext cx="9359640" cy="860040"/>
          </a:xfrm>
          <a:prstGeom prst="rect">
            <a:avLst/>
          </a:prstGeom>
          <a:noFill/>
          <a:ln>
            <a:noFill/>
          </a:ln>
        </p:spPr>
        <p:txBody>
          <a:bodyPr anchor="ctr"/>
          <a:lstStyle/>
          <a:p>
            <a:pPr>
              <a:lnSpc>
                <a:spcPct val="100000"/>
              </a:lnSpc>
            </a:pPr>
            <a:r>
              <a:rPr lang="en-US" sz="3200" b="0" strike="noStrike" spc="-1">
                <a:latin typeface="Gill Sans MT"/>
              </a:rPr>
              <a:t>Cloud Architecture</a:t>
            </a:r>
          </a:p>
        </p:txBody>
      </p:sp>
      <p:sp>
        <p:nvSpPr>
          <p:cNvPr id="137" name="TextShape 2"/>
          <p:cNvSpPr txBox="1"/>
          <p:nvPr/>
        </p:nvSpPr>
        <p:spPr>
          <a:xfrm>
            <a:off x="609480" y="1515600"/>
            <a:ext cx="10972440" cy="4852080"/>
          </a:xfrm>
          <a:prstGeom prst="rect">
            <a:avLst/>
          </a:prstGeom>
          <a:noFill/>
          <a:ln>
            <a:noFill/>
          </a:ln>
        </p:spPr>
        <p:txBody>
          <a:bodyPr anchor="t"/>
          <a:lstStyle/>
          <a:p>
            <a:pPr marL="635">
              <a:spcBef>
                <a:spcPts val="479"/>
              </a:spcBef>
              <a:buClr>
                <a:srgbClr val="000000"/>
              </a:buClr>
            </a:pPr>
            <a:endParaRPr lang="en-US" sz="2400" b="0" strike="noStrike">
              <a:solidFill>
                <a:srgbClr val="1E2D3B"/>
              </a:solidFill>
              <a:latin typeface="Gill Sans MT"/>
            </a:endParaRPr>
          </a:p>
        </p:txBody>
      </p:sp>
      <p:pic>
        <p:nvPicPr>
          <p:cNvPr id="3" name="Picture 3" descr="A picture containing sky, map&#10;&#10;Description generated with very high confidence">
            <a:extLst>
              <a:ext uri="{FF2B5EF4-FFF2-40B4-BE49-F238E27FC236}">
                <a16:creationId xmlns:a16="http://schemas.microsoft.com/office/drawing/2014/main" id="{A9E789A6-E1BA-4D49-A409-CDFB2560EF3D}"/>
              </a:ext>
            </a:extLst>
          </p:cNvPr>
          <p:cNvPicPr>
            <a:picLocks noChangeAspect="1"/>
          </p:cNvPicPr>
          <p:nvPr/>
        </p:nvPicPr>
        <p:blipFill>
          <a:blip r:embed="rId3"/>
          <a:stretch>
            <a:fillRect/>
          </a:stretch>
        </p:blipFill>
        <p:spPr>
          <a:xfrm>
            <a:off x="1966919" y="823067"/>
            <a:ext cx="10179262" cy="6038256"/>
          </a:xfrm>
          <a:prstGeom prst="rect">
            <a:avLst/>
          </a:prstGeom>
        </p:spPr>
      </p:pic>
      <p:sp>
        <p:nvSpPr>
          <p:cNvPr id="8" name="TextBox 7">
            <a:extLst>
              <a:ext uri="{FF2B5EF4-FFF2-40B4-BE49-F238E27FC236}">
                <a16:creationId xmlns:a16="http://schemas.microsoft.com/office/drawing/2014/main" id="{B8589A21-4483-4AE3-850D-AF395A8576EB}"/>
              </a:ext>
            </a:extLst>
          </p:cNvPr>
          <p:cNvSpPr txBox="1"/>
          <p:nvPr/>
        </p:nvSpPr>
        <p:spPr>
          <a:xfrm>
            <a:off x="8928761" y="981833"/>
            <a:ext cx="305443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£51 per month</a:t>
            </a:r>
            <a:endParaRPr lang="en-US" sz="3200" dirty="0">
              <a:cs typeface="Calibri"/>
            </a:endParaRPr>
          </a:p>
        </p:txBody>
      </p:sp>
    </p:spTree>
    <p:extLst>
      <p:ext uri="{BB962C8B-B14F-4D97-AF65-F5344CB8AC3E}">
        <p14:creationId xmlns:p14="http://schemas.microsoft.com/office/powerpoint/2010/main" val="21121752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542694-015A-4164-B175-38246B6416C3}"/>
              </a:ext>
            </a:extLst>
          </p:cNvPr>
          <p:cNvSpPr txBox="1"/>
          <p:nvPr/>
        </p:nvSpPr>
        <p:spPr>
          <a:xfrm>
            <a:off x="4799106" y="2826871"/>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5400" dirty="0">
                <a:solidFill>
                  <a:schemeClr val="bg1"/>
                </a:solidFill>
              </a:rPr>
              <a:t>THINK...</a:t>
            </a:r>
            <a:endParaRPr lang="en-US" sz="5400" dirty="0">
              <a:solidFill>
                <a:schemeClr val="bg1"/>
              </a:solidFill>
              <a:cs typeface="Calibri"/>
            </a:endParaRPr>
          </a:p>
        </p:txBody>
      </p:sp>
    </p:spTree>
    <p:extLst>
      <p:ext uri="{BB962C8B-B14F-4D97-AF65-F5344CB8AC3E}">
        <p14:creationId xmlns:p14="http://schemas.microsoft.com/office/powerpoint/2010/main" val="496536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27000" b="-2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FB5A4-041B-4A70-A664-B92AA95FAD96}"/>
              </a:ext>
            </a:extLst>
          </p:cNvPr>
          <p:cNvSpPr>
            <a:spLocks noGrp="1"/>
          </p:cNvSpPr>
          <p:nvPr>
            <p:ph type="title"/>
          </p:nvPr>
        </p:nvSpPr>
        <p:spPr/>
        <p:txBody>
          <a:bodyPr/>
          <a:lstStyle/>
          <a:p>
            <a:r>
              <a:rPr lang="en-GB"/>
              <a:t>Exercise 9  Setting up AWS infrastructure</a:t>
            </a:r>
          </a:p>
        </p:txBody>
      </p:sp>
      <p:sp>
        <p:nvSpPr>
          <p:cNvPr id="3" name="Content Placeholder 2">
            <a:extLst>
              <a:ext uri="{FF2B5EF4-FFF2-40B4-BE49-F238E27FC236}">
                <a16:creationId xmlns:a16="http://schemas.microsoft.com/office/drawing/2014/main" id="{6566915D-8631-4AA8-8D8F-4DC4719B51E5}"/>
              </a:ext>
            </a:extLst>
          </p:cNvPr>
          <p:cNvSpPr>
            <a:spLocks noGrp="1"/>
          </p:cNvSpPr>
          <p:nvPr>
            <p:ph idx="1"/>
          </p:nvPr>
        </p:nvSpPr>
        <p:spPr/>
        <p:txBody>
          <a:bodyPr/>
          <a:lstStyle/>
          <a:p>
            <a:pPr marL="0" indent="0">
              <a:buNone/>
            </a:pPr>
            <a:r>
              <a:rPr lang="en-GB"/>
              <a:t>Exploring the AWS free tier space: - things you can try</a:t>
            </a:r>
          </a:p>
          <a:p>
            <a:r>
              <a:rPr lang="en-GB"/>
              <a:t>Deployment of Linux instance via console</a:t>
            </a:r>
          </a:p>
          <a:p>
            <a:r>
              <a:rPr lang="en-GB"/>
              <a:t>Bootstrap webservice onto it and access via internet</a:t>
            </a:r>
          </a:p>
          <a:p>
            <a:r>
              <a:rPr lang="en-GB"/>
              <a:t>Deployment of S3 bucket via console, upload file and access via internet</a:t>
            </a:r>
          </a:p>
          <a:p>
            <a:endParaRPr lang="en-GB"/>
          </a:p>
        </p:txBody>
      </p:sp>
    </p:spTree>
    <p:extLst>
      <p:ext uri="{BB962C8B-B14F-4D97-AF65-F5344CB8AC3E}">
        <p14:creationId xmlns:p14="http://schemas.microsoft.com/office/powerpoint/2010/main" val="3774049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A8686-5303-4F35-BF48-719F54EC3A77}"/>
              </a:ext>
            </a:extLst>
          </p:cNvPr>
          <p:cNvSpPr>
            <a:spLocks noGrp="1"/>
          </p:cNvSpPr>
          <p:nvPr>
            <p:ph type="title"/>
          </p:nvPr>
        </p:nvSpPr>
        <p:spPr/>
        <p:txBody>
          <a:bodyPr/>
          <a:lstStyle/>
          <a:p>
            <a:r>
              <a:rPr lang="en-US" dirty="0">
                <a:cs typeface="Calibri Light"/>
              </a:rPr>
              <a:t>Exercise: Parallelize existing build</a:t>
            </a:r>
            <a:endParaRPr lang="en-US" dirty="0"/>
          </a:p>
        </p:txBody>
      </p:sp>
      <p:sp>
        <p:nvSpPr>
          <p:cNvPr id="3" name="Content Placeholder 2">
            <a:extLst>
              <a:ext uri="{FF2B5EF4-FFF2-40B4-BE49-F238E27FC236}">
                <a16:creationId xmlns:a16="http://schemas.microsoft.com/office/drawing/2014/main" id="{D1459FA9-E9B9-4F36-BE29-CD8C8A318EF8}"/>
              </a:ext>
            </a:extLst>
          </p:cNvPr>
          <p:cNvSpPr>
            <a:spLocks noGrp="1"/>
          </p:cNvSpPr>
          <p:nvPr>
            <p:ph idx="1"/>
          </p:nvPr>
        </p:nvSpPr>
        <p:spPr/>
        <p:txBody>
          <a:bodyPr vert="horz" lIns="91440" tIns="45720" rIns="91440" bIns="45720" rtlCol="0" anchor="t">
            <a:normAutofit/>
          </a:bodyPr>
          <a:lstStyle/>
          <a:p>
            <a:r>
              <a:rPr lang="en-US" dirty="0">
                <a:cs typeface="Calibri"/>
              </a:rPr>
              <a:t>Convert your testing &amp; static analysis stages into parallel </a:t>
            </a:r>
          </a:p>
          <a:p>
            <a:pPr lvl="1"/>
            <a:r>
              <a:rPr lang="en-US" dirty="0">
                <a:cs typeface="Calibri"/>
              </a:rPr>
              <a:t>Hint: look up the parallel keyword online</a:t>
            </a:r>
          </a:p>
          <a:p>
            <a:r>
              <a:rPr lang="en-US" dirty="0">
                <a:cs typeface="Calibri"/>
              </a:rPr>
              <a:t>Once you have two stages running in parallel, introduce more.</a:t>
            </a:r>
          </a:p>
          <a:p>
            <a:r>
              <a:rPr lang="en-US" dirty="0">
                <a:cs typeface="Calibri"/>
              </a:rPr>
              <a:t>Experiment with multiple echo and wait commands – what order do these appear in the console output? Would this be clear or confusing to the development team if the output was more complex (e.g. stack traces of tests being run?</a:t>
            </a:r>
          </a:p>
          <a:p>
            <a:r>
              <a:rPr lang="en-US" dirty="0">
                <a:cs typeface="Calibri"/>
              </a:rPr>
              <a:t>Advanced: in the next exercise pipelines invoke other pipelines in parallel – what are the advantages and disadvantages of this?</a:t>
            </a:r>
          </a:p>
          <a:p>
            <a:pPr lvl="1"/>
            <a:endParaRPr lang="en-US" dirty="0">
              <a:cs typeface="Calibri"/>
            </a:endParaRPr>
          </a:p>
        </p:txBody>
      </p:sp>
    </p:spTree>
    <p:extLst>
      <p:ext uri="{BB962C8B-B14F-4D97-AF65-F5344CB8AC3E}">
        <p14:creationId xmlns:p14="http://schemas.microsoft.com/office/powerpoint/2010/main" val="3272401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5C39C-C889-428B-BA21-A2C459C54AE8}"/>
              </a:ext>
            </a:extLst>
          </p:cNvPr>
          <p:cNvSpPr>
            <a:spLocks noGrp="1"/>
          </p:cNvSpPr>
          <p:nvPr>
            <p:ph type="title"/>
          </p:nvPr>
        </p:nvSpPr>
        <p:spPr/>
        <p:txBody>
          <a:bodyPr/>
          <a:lstStyle/>
          <a:p>
            <a:r>
              <a:rPr lang="en-GB"/>
              <a:t>Wrap up</a:t>
            </a:r>
          </a:p>
        </p:txBody>
      </p:sp>
      <p:sp>
        <p:nvSpPr>
          <p:cNvPr id="3" name="Content Placeholder 2">
            <a:extLst>
              <a:ext uri="{FF2B5EF4-FFF2-40B4-BE49-F238E27FC236}">
                <a16:creationId xmlns:a16="http://schemas.microsoft.com/office/drawing/2014/main" id="{21AE42FB-8A90-43C8-AF12-A9A2AA1E8384}"/>
              </a:ext>
            </a:extLst>
          </p:cNvPr>
          <p:cNvSpPr>
            <a:spLocks noGrp="1"/>
          </p:cNvSpPr>
          <p:nvPr>
            <p:ph idx="1"/>
          </p:nvPr>
        </p:nvSpPr>
        <p:spPr/>
        <p:txBody>
          <a:bodyPr>
            <a:normAutofit/>
          </a:bodyPr>
          <a:lstStyle/>
          <a:p>
            <a:r>
              <a:rPr lang="en-GB" dirty="0"/>
              <a:t>Takeaway and things </a:t>
            </a:r>
            <a:r>
              <a:rPr lang="en-GB"/>
              <a:t>to explore</a:t>
            </a:r>
          </a:p>
          <a:p>
            <a:r>
              <a:rPr lang="en-GB" dirty="0"/>
              <a:t>Follow Up</a:t>
            </a:r>
          </a:p>
          <a:p>
            <a:r>
              <a:rPr lang="en-GB" dirty="0"/>
              <a:t>Feedback</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902517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6736-435C-4F2B-BAE0-28B59182618D}"/>
              </a:ext>
            </a:extLst>
          </p:cNvPr>
          <p:cNvSpPr>
            <a:spLocks noGrp="1"/>
          </p:cNvSpPr>
          <p:nvPr>
            <p:ph type="title"/>
          </p:nvPr>
        </p:nvSpPr>
        <p:spPr>
          <a:xfrm>
            <a:off x="648929" y="629266"/>
            <a:ext cx="3651467" cy="1676603"/>
          </a:xfrm>
        </p:spPr>
        <p:txBody>
          <a:bodyPr>
            <a:normAutofit/>
          </a:bodyPr>
          <a:lstStyle/>
          <a:p>
            <a:r>
              <a:rPr lang="en-US">
                <a:cs typeface="Calibri Light"/>
              </a:rPr>
              <a:t>&gt; Goodbye.</a:t>
            </a:r>
            <a:endParaRPr lang="en-US"/>
          </a:p>
        </p:txBody>
      </p:sp>
      <p:sp>
        <p:nvSpPr>
          <p:cNvPr id="9" name="Content Placeholder 8">
            <a:extLst>
              <a:ext uri="{FF2B5EF4-FFF2-40B4-BE49-F238E27FC236}">
                <a16:creationId xmlns:a16="http://schemas.microsoft.com/office/drawing/2014/main" id="{3B02537C-B275-47ED-8797-74A369EE98B0}"/>
              </a:ext>
            </a:extLst>
          </p:cNvPr>
          <p:cNvSpPr>
            <a:spLocks noGrp="1"/>
          </p:cNvSpPr>
          <p:nvPr>
            <p:ph idx="1"/>
          </p:nvPr>
        </p:nvSpPr>
        <p:spPr>
          <a:xfrm>
            <a:off x="648931" y="2438400"/>
            <a:ext cx="3651466" cy="3785419"/>
          </a:xfrm>
        </p:spPr>
        <p:txBody>
          <a:bodyPr vert="horz" lIns="91440" tIns="45720" rIns="91440" bIns="45720" rtlCol="0" anchor="t">
            <a:normAutofit/>
          </a:bodyPr>
          <a:lstStyle/>
          <a:p>
            <a:pPr marL="0" indent="0">
              <a:buNone/>
            </a:pPr>
            <a:r>
              <a:rPr lang="en-US" sz="1800" dirty="0">
                <a:cs typeface="Calibri"/>
              </a:rPr>
              <a:t>Thanks to:</a:t>
            </a:r>
            <a:endParaRPr lang="en-US" sz="1800" dirty="0"/>
          </a:p>
          <a:p>
            <a:r>
              <a:rPr lang="en-US" sz="1800" dirty="0">
                <a:cs typeface="Calibri"/>
              </a:rPr>
              <a:t>Alan Mellor, BJSS</a:t>
            </a:r>
          </a:p>
          <a:p>
            <a:r>
              <a:rPr lang="en-US" sz="1800" dirty="0">
                <a:cs typeface="Calibri"/>
              </a:rPr>
              <a:t>Marie Cahill, BJSS</a:t>
            </a:r>
          </a:p>
          <a:p>
            <a:r>
              <a:rPr lang="en-US" sz="1800" dirty="0">
                <a:cs typeface="Calibri"/>
              </a:rPr>
              <a:t>Roy Porter, BJSS</a:t>
            </a:r>
          </a:p>
          <a:p>
            <a:r>
              <a:rPr lang="en-US" sz="1800" dirty="0">
                <a:cs typeface="Calibri"/>
              </a:rPr>
              <a:t>Alex Bramham, BJSS</a:t>
            </a:r>
          </a:p>
          <a:p>
            <a:r>
              <a:rPr lang="en-US" sz="1800" dirty="0">
                <a:cs typeface="Calibri"/>
              </a:rPr>
              <a:t>Alec </a:t>
            </a:r>
            <a:r>
              <a:rPr lang="en-US" sz="1800" dirty="0" err="1">
                <a:cs typeface="Calibri"/>
              </a:rPr>
              <a:t>Tunbridge</a:t>
            </a:r>
            <a:r>
              <a:rPr lang="en-US" sz="1800" dirty="0">
                <a:cs typeface="Calibri"/>
              </a:rPr>
              <a:t>, </a:t>
            </a:r>
            <a:r>
              <a:rPr lang="en-US" sz="1800" dirty="0" err="1">
                <a:cs typeface="Calibri"/>
              </a:rPr>
              <a:t>AutoTrader</a:t>
            </a:r>
          </a:p>
          <a:p>
            <a:endParaRPr lang="en-US" sz="1800">
              <a:cs typeface="Calibri"/>
            </a:endParaRPr>
          </a:p>
          <a:p>
            <a:pPr marL="0" indent="0">
              <a:buNone/>
            </a:pPr>
            <a:r>
              <a:rPr lang="en-US" sz="1800" dirty="0">
                <a:cs typeface="Calibri"/>
              </a:rPr>
              <a:t>Any final questions? </a:t>
            </a:r>
          </a:p>
          <a:p>
            <a:pPr marL="0" indent="0">
              <a:buNone/>
            </a:pPr>
            <a:r>
              <a:rPr lang="en-US" sz="1800" dirty="0">
                <a:cs typeface="Calibri"/>
              </a:rPr>
              <a:t>Feel free to ask</a:t>
            </a:r>
            <a:endParaRPr lang="en-US" sz="1800" dirty="0"/>
          </a:p>
          <a:p>
            <a:pPr marL="0" indent="0">
              <a:buNone/>
            </a:pPr>
            <a:r>
              <a:rPr lang="en-US" sz="1800" dirty="0">
                <a:cs typeface="Calibri"/>
              </a:rPr>
              <a:t>alan.mellor@bjss.com</a:t>
            </a:r>
          </a:p>
        </p:txBody>
      </p:sp>
      <p:pic>
        <p:nvPicPr>
          <p:cNvPr id="7" name="Picture 4">
            <a:extLst>
              <a:ext uri="{FF2B5EF4-FFF2-40B4-BE49-F238E27FC236}">
                <a16:creationId xmlns:a16="http://schemas.microsoft.com/office/drawing/2014/main" id="{C0592EA8-E868-4A69-B2FD-F96F3BD39276}"/>
              </a:ext>
            </a:extLst>
          </p:cNvPr>
          <p:cNvPicPr>
            <a:picLocks noChangeAspect="1"/>
          </p:cNvPicPr>
          <p:nvPr/>
        </p:nvPicPr>
        <p:blipFill rotWithShape="1">
          <a:blip r:embed="rId3"/>
          <a:srcRect r="21529" b="-1"/>
          <a:stretch/>
        </p:blipFill>
        <p:spPr>
          <a:xfrm>
            <a:off x="4639056" y="10"/>
            <a:ext cx="7552944" cy="6857990"/>
          </a:xfrm>
          <a:prstGeom prst="rect">
            <a:avLst/>
          </a:prstGeom>
          <a:effectLst/>
        </p:spPr>
      </p:pic>
    </p:spTree>
    <p:extLst>
      <p:ext uri="{BB962C8B-B14F-4D97-AF65-F5344CB8AC3E}">
        <p14:creationId xmlns:p14="http://schemas.microsoft.com/office/powerpoint/2010/main" val="3601082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F1646-A4EC-4342-A507-4822A7678C4F}"/>
              </a:ext>
            </a:extLst>
          </p:cNvPr>
          <p:cNvSpPr>
            <a:spLocks noGrp="1"/>
          </p:cNvSpPr>
          <p:nvPr>
            <p:ph type="title"/>
          </p:nvPr>
        </p:nvSpPr>
        <p:spPr/>
        <p:txBody>
          <a:bodyPr>
            <a:normAutofit/>
          </a:bodyPr>
          <a:lstStyle/>
          <a:p>
            <a:r>
              <a:rPr lang="en-GB" sz="4800" b="1"/>
              <a:t>Microservices</a:t>
            </a:r>
          </a:p>
        </p:txBody>
      </p:sp>
      <p:pic>
        <p:nvPicPr>
          <p:cNvPr id="4" name="Picture 3">
            <a:extLst>
              <a:ext uri="{FF2B5EF4-FFF2-40B4-BE49-F238E27FC236}">
                <a16:creationId xmlns:a16="http://schemas.microsoft.com/office/drawing/2014/main" id="{AAF6361D-E007-4010-ACBC-0E976552F604}"/>
              </a:ext>
            </a:extLst>
          </p:cNvPr>
          <p:cNvPicPr>
            <a:picLocks noChangeAspect="1"/>
          </p:cNvPicPr>
          <p:nvPr/>
        </p:nvPicPr>
        <p:blipFill>
          <a:blip r:embed="rId3"/>
          <a:stretch>
            <a:fillRect/>
          </a:stretch>
        </p:blipFill>
        <p:spPr>
          <a:xfrm>
            <a:off x="2555543" y="1506632"/>
            <a:ext cx="7239423" cy="4589368"/>
          </a:xfrm>
          <a:prstGeom prst="rect">
            <a:avLst/>
          </a:prstGeom>
        </p:spPr>
      </p:pic>
      <p:pic>
        <p:nvPicPr>
          <p:cNvPr id="5" name="Picture 4">
            <a:extLst>
              <a:ext uri="{FF2B5EF4-FFF2-40B4-BE49-F238E27FC236}">
                <a16:creationId xmlns:a16="http://schemas.microsoft.com/office/drawing/2014/main" id="{A1D27D54-7907-4EAC-BA44-F1B724707CD8}"/>
              </a:ext>
            </a:extLst>
          </p:cNvPr>
          <p:cNvPicPr>
            <a:picLocks noChangeAspect="1"/>
          </p:cNvPicPr>
          <p:nvPr/>
        </p:nvPicPr>
        <p:blipFill>
          <a:blip r:embed="rId4"/>
          <a:stretch>
            <a:fillRect/>
          </a:stretch>
        </p:blipFill>
        <p:spPr>
          <a:xfrm>
            <a:off x="9665601" y="5904505"/>
            <a:ext cx="2305050" cy="790575"/>
          </a:xfrm>
          <a:prstGeom prst="rect">
            <a:avLst/>
          </a:prstGeom>
          <a:ln>
            <a:noFill/>
          </a:ln>
        </p:spPr>
      </p:pic>
    </p:spTree>
    <p:extLst>
      <p:ext uri="{BB962C8B-B14F-4D97-AF65-F5344CB8AC3E}">
        <p14:creationId xmlns:p14="http://schemas.microsoft.com/office/powerpoint/2010/main" val="4025255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2E34990-EA81-4FF1-AB4D-7A0D10242667}"/>
              </a:ext>
            </a:extLst>
          </p:cNvPr>
          <p:cNvPicPr>
            <a:picLocks noChangeAspect="1"/>
          </p:cNvPicPr>
          <p:nvPr/>
        </p:nvPicPr>
        <p:blipFill>
          <a:blip r:embed="rId3"/>
          <a:stretch>
            <a:fillRect/>
          </a:stretch>
        </p:blipFill>
        <p:spPr>
          <a:xfrm>
            <a:off x="1331495" y="1513428"/>
            <a:ext cx="8646694" cy="5200026"/>
          </a:xfrm>
          <a:prstGeom prst="rect">
            <a:avLst/>
          </a:prstGeom>
        </p:spPr>
      </p:pic>
      <p:sp>
        <p:nvSpPr>
          <p:cNvPr id="2" name="Title 1">
            <a:extLst>
              <a:ext uri="{FF2B5EF4-FFF2-40B4-BE49-F238E27FC236}">
                <a16:creationId xmlns:a16="http://schemas.microsoft.com/office/drawing/2014/main" id="{06FF1646-A4EC-4342-A507-4822A7678C4F}"/>
              </a:ext>
            </a:extLst>
          </p:cNvPr>
          <p:cNvSpPr>
            <a:spLocks noGrp="1"/>
          </p:cNvSpPr>
          <p:nvPr>
            <p:ph type="title"/>
          </p:nvPr>
        </p:nvSpPr>
        <p:spPr>
          <a:xfrm>
            <a:off x="838200" y="381167"/>
            <a:ext cx="10515600" cy="1325563"/>
          </a:xfrm>
        </p:spPr>
        <p:txBody>
          <a:bodyPr>
            <a:normAutofit fontScale="90000"/>
          </a:bodyPr>
          <a:lstStyle/>
          <a:p>
            <a:r>
              <a:rPr lang="en-GB" sz="4800"/>
              <a:t>Microservices: natural inhabitants of containers</a:t>
            </a:r>
          </a:p>
        </p:txBody>
      </p:sp>
    </p:spTree>
    <p:extLst>
      <p:ext uri="{BB962C8B-B14F-4D97-AF65-F5344CB8AC3E}">
        <p14:creationId xmlns:p14="http://schemas.microsoft.com/office/powerpoint/2010/main" val="3075837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ABA8-CA1B-4038-AC04-BC66FE03668B}"/>
              </a:ext>
            </a:extLst>
          </p:cNvPr>
          <p:cNvSpPr>
            <a:spLocks noGrp="1"/>
          </p:cNvSpPr>
          <p:nvPr>
            <p:ph type="title"/>
          </p:nvPr>
        </p:nvSpPr>
        <p:spPr/>
        <p:txBody>
          <a:bodyPr/>
          <a:lstStyle/>
          <a:p>
            <a:r>
              <a:rPr lang="en-US">
                <a:cs typeface="Calibri Light"/>
              </a:rPr>
              <a:t>When one job isn't enough</a:t>
            </a:r>
            <a:endParaRPr lang="en-US"/>
          </a:p>
        </p:txBody>
      </p:sp>
      <p:sp>
        <p:nvSpPr>
          <p:cNvPr id="3" name="Content Placeholder 2">
            <a:extLst>
              <a:ext uri="{FF2B5EF4-FFF2-40B4-BE49-F238E27FC236}">
                <a16:creationId xmlns:a16="http://schemas.microsoft.com/office/drawing/2014/main" id="{5FD42A9E-DE90-448A-8970-E5753A0ACC63}"/>
              </a:ext>
            </a:extLst>
          </p:cNvPr>
          <p:cNvSpPr>
            <a:spLocks noGrp="1"/>
          </p:cNvSpPr>
          <p:nvPr>
            <p:ph idx="1"/>
          </p:nvPr>
        </p:nvSpPr>
        <p:spPr/>
        <p:txBody>
          <a:bodyPr vert="horz" lIns="91440" tIns="45720" rIns="91440" bIns="45720" rtlCol="0" anchor="t">
            <a:normAutofit/>
          </a:bodyPr>
          <a:lstStyle/>
          <a:p>
            <a:r>
              <a:rPr lang="en-US">
                <a:cs typeface="Calibri"/>
              </a:rPr>
              <a:t>Downstream jobs</a:t>
            </a:r>
          </a:p>
          <a:p>
            <a:r>
              <a:rPr lang="en-US">
                <a:cs typeface="Calibri"/>
              </a:rPr>
              <a:t>Natural where the code is very different</a:t>
            </a:r>
          </a:p>
          <a:p>
            <a:pPr lvl="1"/>
            <a:r>
              <a:rPr lang="en-US">
                <a:cs typeface="Calibri"/>
              </a:rPr>
              <a:t>e.g. different code language or framework</a:t>
            </a:r>
          </a:p>
          <a:p>
            <a:pPr lvl="1"/>
            <a:r>
              <a:rPr lang="en-US">
                <a:cs typeface="Calibri"/>
              </a:rPr>
              <a:t>Allows for running tests for only the components relevant to a team</a:t>
            </a:r>
          </a:p>
          <a:p>
            <a:r>
              <a:rPr lang="en-US">
                <a:cs typeface="Calibri"/>
              </a:rPr>
              <a:t>But CI server can get very complex as too many pipelines are introduced.</a:t>
            </a:r>
          </a:p>
          <a:p>
            <a:r>
              <a:rPr lang="en-US">
                <a:cs typeface="Calibri"/>
              </a:rPr>
              <a:t>Can the pipelines be maintained properly?</a:t>
            </a:r>
          </a:p>
          <a:p>
            <a:r>
              <a:rPr lang="en-US">
                <a:cs typeface="Calibri"/>
              </a:rPr>
              <a:t>Does a change to the architecture or build scripts require changing all the pipelines separately?</a:t>
            </a:r>
            <a:endParaRPr lang="en-US" dirty="0">
              <a:cs typeface="Calibri"/>
            </a:endParaRPr>
          </a:p>
        </p:txBody>
      </p:sp>
    </p:spTree>
    <p:extLst>
      <p:ext uri="{BB962C8B-B14F-4D97-AF65-F5344CB8AC3E}">
        <p14:creationId xmlns:p14="http://schemas.microsoft.com/office/powerpoint/2010/main" val="1982292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57A22-1006-48AA-B173-11E3F7A7BBAC}"/>
              </a:ext>
            </a:extLst>
          </p:cNvPr>
          <p:cNvSpPr>
            <a:spLocks noGrp="1"/>
          </p:cNvSpPr>
          <p:nvPr>
            <p:ph type="title"/>
          </p:nvPr>
        </p:nvSpPr>
        <p:spPr/>
        <p:txBody>
          <a:bodyPr/>
          <a:lstStyle/>
          <a:p>
            <a:r>
              <a:rPr lang="en-US">
                <a:cs typeface="Calibri Light"/>
              </a:rPr>
              <a:t>Parameters</a:t>
            </a:r>
            <a:endParaRPr lang="en-US"/>
          </a:p>
        </p:txBody>
      </p:sp>
      <p:sp>
        <p:nvSpPr>
          <p:cNvPr id="3" name="Content Placeholder 2">
            <a:extLst>
              <a:ext uri="{FF2B5EF4-FFF2-40B4-BE49-F238E27FC236}">
                <a16:creationId xmlns:a16="http://schemas.microsoft.com/office/drawing/2014/main" id="{69CEF4E7-89C8-48FC-9540-B219759F4C56}"/>
              </a:ext>
            </a:extLst>
          </p:cNvPr>
          <p:cNvSpPr>
            <a:spLocks noGrp="1"/>
          </p:cNvSpPr>
          <p:nvPr>
            <p:ph idx="1"/>
          </p:nvPr>
        </p:nvSpPr>
        <p:spPr/>
        <p:txBody>
          <a:bodyPr vert="horz" lIns="91440" tIns="45720" rIns="91440" bIns="45720" rtlCol="0" anchor="t">
            <a:normAutofit/>
          </a:bodyPr>
          <a:lstStyle/>
          <a:p>
            <a:r>
              <a:rPr lang="en-US">
                <a:cs typeface="Calibri"/>
              </a:rPr>
              <a:t>Many types of parameters</a:t>
            </a:r>
          </a:p>
          <a:p>
            <a:pPr lvl="1"/>
            <a:r>
              <a:rPr lang="en-US">
                <a:cs typeface="Calibri"/>
              </a:rPr>
              <a:t>Could point to a specific branch in </a:t>
            </a:r>
            <a:r>
              <a:rPr lang="en-US" err="1">
                <a:cs typeface="Calibri"/>
              </a:rPr>
              <a:t>github</a:t>
            </a:r>
            <a:endParaRPr lang="en-US">
              <a:cs typeface="Calibri"/>
            </a:endParaRPr>
          </a:p>
          <a:p>
            <a:pPr lvl="1"/>
            <a:r>
              <a:rPr lang="en-US">
                <a:cs typeface="Calibri"/>
              </a:rPr>
              <a:t>May provide environmental values</a:t>
            </a:r>
          </a:p>
          <a:p>
            <a:pPr lvl="1"/>
            <a:r>
              <a:rPr lang="en-US">
                <a:cs typeface="Calibri"/>
              </a:rPr>
              <a:t>Can be used to let downstream jobs know some of the variables/environment from the upstream jobs, e.g. </a:t>
            </a:r>
            <a:r>
              <a:rPr lang="en-US" err="1">
                <a:cs typeface="Calibri"/>
              </a:rPr>
              <a:t>Github</a:t>
            </a:r>
            <a:r>
              <a:rPr lang="en-US">
                <a:cs typeface="Calibri"/>
              </a:rPr>
              <a:t> SHA</a:t>
            </a:r>
          </a:p>
          <a:p>
            <a:pPr lvl="1"/>
            <a:r>
              <a:rPr lang="en-US" err="1">
                <a:cs typeface="Calibri"/>
              </a:rPr>
              <a:t>Customise</a:t>
            </a:r>
            <a:r>
              <a:rPr lang="en-US">
                <a:cs typeface="Calibri"/>
              </a:rPr>
              <a:t> </a:t>
            </a:r>
            <a:r>
              <a:rPr lang="en-US" err="1">
                <a:cs typeface="Calibri"/>
              </a:rPr>
              <a:t>behaviour</a:t>
            </a:r>
            <a:r>
              <a:rPr lang="en-US">
                <a:cs typeface="Calibri"/>
              </a:rPr>
              <a:t> e.g. should the build fail on the first test fail or continue to run the whole suite?</a:t>
            </a:r>
          </a:p>
          <a:p>
            <a:pPr lvl="1"/>
            <a:r>
              <a:rPr lang="en-US">
                <a:cs typeface="Calibri"/>
              </a:rPr>
              <a:t>Feature toggles</a:t>
            </a:r>
          </a:p>
        </p:txBody>
      </p:sp>
    </p:spTree>
    <p:extLst>
      <p:ext uri="{BB962C8B-B14F-4D97-AF65-F5344CB8AC3E}">
        <p14:creationId xmlns:p14="http://schemas.microsoft.com/office/powerpoint/2010/main" val="1992031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t="-27000" b="-2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F1354-378C-42F9-8128-14C602C1DDBB}"/>
              </a:ext>
            </a:extLst>
          </p:cNvPr>
          <p:cNvSpPr>
            <a:spLocks noGrp="1"/>
          </p:cNvSpPr>
          <p:nvPr>
            <p:ph type="title"/>
          </p:nvPr>
        </p:nvSpPr>
        <p:spPr/>
        <p:txBody>
          <a:bodyPr/>
          <a:lstStyle/>
          <a:p>
            <a:r>
              <a:rPr lang="en-US">
                <a:cs typeface="Calibri Light"/>
              </a:rPr>
              <a:t>Exercise: Build parameters</a:t>
            </a:r>
            <a:endParaRPr lang="en-US"/>
          </a:p>
        </p:txBody>
      </p:sp>
      <p:sp>
        <p:nvSpPr>
          <p:cNvPr id="3" name="Content Placeholder 2">
            <a:extLst>
              <a:ext uri="{FF2B5EF4-FFF2-40B4-BE49-F238E27FC236}">
                <a16:creationId xmlns:a16="http://schemas.microsoft.com/office/drawing/2014/main" id="{2070D3F8-DE5C-481B-B22F-F0B18D01AFFA}"/>
              </a:ext>
            </a:extLst>
          </p:cNvPr>
          <p:cNvSpPr>
            <a:spLocks noGrp="1"/>
          </p:cNvSpPr>
          <p:nvPr>
            <p:ph idx="1"/>
          </p:nvPr>
        </p:nvSpPr>
        <p:spPr/>
        <p:txBody>
          <a:bodyPr vert="horz" lIns="91440" tIns="45720" rIns="91440" bIns="45720" rtlCol="0" anchor="t">
            <a:normAutofit/>
          </a:bodyPr>
          <a:lstStyle/>
          <a:p>
            <a:r>
              <a:rPr lang="en-US">
                <a:cs typeface="Calibri"/>
              </a:rPr>
              <a:t>Investigate the parameters the user can enter when they run the build.</a:t>
            </a:r>
          </a:p>
          <a:p>
            <a:r>
              <a:rPr lang="en-US">
                <a:cs typeface="Calibri"/>
              </a:rPr>
              <a:t>Make use of the parameter in your code, for example a checkbox for whether the integration tests should run.</a:t>
            </a:r>
          </a:p>
          <a:p>
            <a:r>
              <a:rPr lang="en-US">
                <a:cs typeface="Calibri"/>
              </a:rPr>
              <a:t>Test your pipeline by running with different combinations – does it run the integration tests when the box is ticked and skip them when not ticked?</a:t>
            </a:r>
          </a:p>
          <a:p>
            <a:pPr lvl="1"/>
            <a:r>
              <a:rPr lang="en-US">
                <a:cs typeface="Calibri"/>
              </a:rPr>
              <a:t>Hint: Be careful with whether a boolean or String type is being generated by Jenkins. Can you cast the type from boolean to String and back?</a:t>
            </a:r>
            <a:endParaRPr lang="en-US" dirty="0">
              <a:cs typeface="Calibri"/>
            </a:endParaRPr>
          </a:p>
        </p:txBody>
      </p:sp>
    </p:spTree>
    <p:extLst>
      <p:ext uri="{BB962C8B-B14F-4D97-AF65-F5344CB8AC3E}">
        <p14:creationId xmlns:p14="http://schemas.microsoft.com/office/powerpoint/2010/main" val="34569987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0</TotalTime>
  <Words>3719</Words>
  <Application>Microsoft Office PowerPoint</Application>
  <PresentationFormat>Widescreen</PresentationFormat>
  <Paragraphs>600</Paragraphs>
  <Slides>41</Slides>
  <Notes>38</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Scaling Up</vt:lpstr>
      <vt:lpstr>Parallel tasks in a pipeline</vt:lpstr>
      <vt:lpstr>Making pipelines themselves parallel</vt:lpstr>
      <vt:lpstr>Exercise: Parallelize existing build</vt:lpstr>
      <vt:lpstr>Microservices</vt:lpstr>
      <vt:lpstr>Microservices: natural inhabitants of containers</vt:lpstr>
      <vt:lpstr>When one job isn't enough</vt:lpstr>
      <vt:lpstr>Parameters</vt:lpstr>
      <vt:lpstr>Exercise: Build parameters</vt:lpstr>
      <vt:lpstr>Exercise: Trigger downstream jobs</vt:lpstr>
      <vt:lpstr>Containers</vt:lpstr>
      <vt:lpstr>What problem do they solve?</vt:lpstr>
      <vt:lpstr>PowerPoint Presentation</vt:lpstr>
      <vt:lpstr>Lighter than Virtual Machines</vt:lpstr>
      <vt:lpstr>Container Orchestration</vt:lpstr>
      <vt:lpstr>Current Orchestration Tools</vt:lpstr>
      <vt:lpstr>Cloud  Computing</vt:lpstr>
      <vt:lpstr>What is 'Cloud' ?</vt:lpstr>
      <vt:lpstr>What problem does Cloud solve?</vt:lpstr>
      <vt:lpstr>Cloud: Shift Left of hardware</vt:lpstr>
      <vt:lpstr>Cloud Advantages</vt:lpstr>
      <vt:lpstr>Why not Cloud?</vt:lpstr>
      <vt:lpstr>Cloud History</vt:lpstr>
      <vt:lpstr>Cloud Providers</vt:lpstr>
      <vt:lpstr>Winners and losers  of the Cloud war</vt:lpstr>
      <vt:lpstr>PowerPoint Presentation</vt:lpstr>
      <vt:lpstr>Tea Break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9  Setting up AWS infrastructure</vt:lpstr>
      <vt:lpstr>Wrap up</vt:lpstr>
      <vt:lpstr>&gt; Goodbye.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Marie Cahill</dc:creator>
  <cp:lastModifiedBy>Marie Cahill</cp:lastModifiedBy>
  <cp:revision>792</cp:revision>
  <dcterms:created xsi:type="dcterms:W3CDTF">2019-06-26T16:11:51Z</dcterms:created>
  <dcterms:modified xsi:type="dcterms:W3CDTF">2019-08-07T12:33:07Z</dcterms:modified>
</cp:coreProperties>
</file>